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Lst>
  <p:notesMasterIdLst>
    <p:notesMasterId r:id="rId35"/>
  </p:notesMasterIdLst>
  <p:sldIdLst>
    <p:sldId id="256" r:id="rId2"/>
    <p:sldId id="316" r:id="rId3"/>
    <p:sldId id="257" r:id="rId4"/>
    <p:sldId id="318" r:id="rId5"/>
    <p:sldId id="317" r:id="rId6"/>
    <p:sldId id="319" r:id="rId7"/>
    <p:sldId id="260" r:id="rId8"/>
    <p:sldId id="323" r:id="rId9"/>
    <p:sldId id="320" r:id="rId10"/>
    <p:sldId id="321" r:id="rId11"/>
    <p:sldId id="322" r:id="rId12"/>
    <p:sldId id="284" r:id="rId13"/>
    <p:sldId id="286" r:id="rId14"/>
    <p:sldId id="324" r:id="rId15"/>
    <p:sldId id="325" r:id="rId16"/>
    <p:sldId id="326" r:id="rId17"/>
    <p:sldId id="301" r:id="rId18"/>
    <p:sldId id="327" r:id="rId19"/>
    <p:sldId id="329" r:id="rId20"/>
    <p:sldId id="330" r:id="rId21"/>
    <p:sldId id="331" r:id="rId22"/>
    <p:sldId id="332" r:id="rId23"/>
    <p:sldId id="333" r:id="rId24"/>
    <p:sldId id="334" r:id="rId25"/>
    <p:sldId id="337" r:id="rId26"/>
    <p:sldId id="338" r:id="rId27"/>
    <p:sldId id="341" r:id="rId28"/>
    <p:sldId id="340" r:id="rId29"/>
    <p:sldId id="314" r:id="rId30"/>
    <p:sldId id="342" r:id="rId31"/>
    <p:sldId id="300" r:id="rId32"/>
    <p:sldId id="278" r:id="rId33"/>
    <p:sldId id="343"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E873"/>
    <a:srgbClr val="CCFFCC"/>
    <a:srgbClr val="FF6600"/>
    <a:srgbClr val="270BF3"/>
    <a:srgbClr val="009900"/>
    <a:srgbClr val="FFFFCC"/>
    <a:srgbClr val="12BE89"/>
    <a:srgbClr val="FF3300"/>
    <a:srgbClr val="F95578"/>
    <a:srgbClr val="F90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83" autoAdjust="0"/>
  </p:normalViewPr>
  <p:slideViewPr>
    <p:cSldViewPr snapToGrid="0">
      <p:cViewPr varScale="1">
        <p:scale>
          <a:sx n="146" d="100"/>
          <a:sy n="146" d="100"/>
        </p:scale>
        <p:origin x="59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94A8F-A4C8-4A98-9C9E-29C9AB3A1464}"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vi-VN"/>
        </a:p>
      </dgm:t>
    </dgm:pt>
    <dgm:pt modelId="{A15D3136-0406-478C-8EC0-F29BA4985E3D}">
      <dgm:prSet custT="1"/>
      <dgm:spPr/>
      <dgm:t>
        <a:bodyPr/>
        <a:lstStyle/>
        <a:p>
          <a:r>
            <a:rPr lang="vi-VN" sz="2000" b="1" dirty="0">
              <a:latin typeface="Times New Roman" panose="02020603050405020304" pitchFamily="18" charset="0"/>
              <a:cs typeface="Times New Roman" panose="02020603050405020304" pitchFamily="18" charset="0"/>
            </a:rPr>
            <a:t>1. Định giá </a:t>
          </a:r>
        </a:p>
        <a:p>
          <a:r>
            <a:rPr lang="vi-VN" sz="2000" b="1" dirty="0">
              <a:latin typeface="Times New Roman" panose="02020603050405020304" pitchFamily="18" charset="0"/>
              <a:cs typeface="Times New Roman" panose="02020603050405020304" pitchFamily="18" charset="0"/>
            </a:rPr>
            <a:t>chiết khấu và </a:t>
          </a:r>
          <a:r>
            <a:rPr lang="en-US" sz="2000" b="1" dirty="0" err="1">
              <a:latin typeface="Times New Roman" panose="02020603050405020304" pitchFamily="18" charset="0"/>
              <a:cs typeface="Times New Roman" panose="02020603050405020304" pitchFamily="18" charset="0"/>
            </a:rPr>
            <a:t>thương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mại</a:t>
          </a:r>
          <a:r>
            <a:rPr lang="vi-VN" sz="2000" b="1"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dgm:t>
    </dgm:pt>
    <dgm:pt modelId="{A8D00A39-4D38-4704-82E7-60F610EC623A}" type="parTrans" cxnId="{7A79F5D0-8070-41DC-B43E-24FE17821BBB}">
      <dgm:prSet/>
      <dgm:spPr/>
      <dgm:t>
        <a:bodyPr/>
        <a:lstStyle/>
        <a:p>
          <a:endParaRPr lang="vi-VN"/>
        </a:p>
      </dgm:t>
    </dgm:pt>
    <dgm:pt modelId="{1C0B202C-81AB-4B1C-A47D-587C6DA01576}" type="sibTrans" cxnId="{7A79F5D0-8070-41DC-B43E-24FE17821BBB}">
      <dgm:prSet/>
      <dgm:spPr/>
      <dgm:t>
        <a:bodyPr/>
        <a:lstStyle/>
        <a:p>
          <a:endParaRPr lang="vi-VN"/>
        </a:p>
      </dgm:t>
    </dgm:pt>
    <dgm:pt modelId="{7EC06FFA-1D87-4C26-BCF7-81FD5BC7F333}">
      <dgm:prSet custT="1"/>
      <dgm:spPr/>
      <dgm:t>
        <a:bodyPr/>
        <a:lstStyle/>
        <a:p>
          <a:pPr algn="just"/>
          <a:r>
            <a:rPr lang="vi-VN" sz="2000" dirty="0">
              <a:latin typeface="Times New Roman" panose="02020603050405020304" pitchFamily="18" charset="0"/>
              <a:cs typeface="Times New Roman" panose="02020603050405020304" pitchFamily="18" charset="0"/>
            </a:rPr>
            <a:t>Chiết khấu:</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mùa</a:t>
          </a:r>
          <a:endParaRPr lang="vi-VN" sz="2000" dirty="0">
            <a:latin typeface="Times New Roman" panose="02020603050405020304" pitchFamily="18" charset="0"/>
            <a:cs typeface="Times New Roman" panose="02020603050405020304" pitchFamily="18" charset="0"/>
          </a:endParaRPr>
        </a:p>
      </dgm:t>
    </dgm:pt>
    <dgm:pt modelId="{88A36FA3-31F5-4E56-B182-FDCB28639F32}" type="parTrans" cxnId="{74BBF607-EB15-4A7C-8A09-783DEC222373}">
      <dgm:prSet/>
      <dgm:spPr/>
      <dgm:t>
        <a:bodyPr/>
        <a:lstStyle/>
        <a:p>
          <a:endParaRPr lang="vi-VN"/>
        </a:p>
      </dgm:t>
    </dgm:pt>
    <dgm:pt modelId="{002643E9-56FB-4A34-BB3B-F435B6533D62}" type="sibTrans" cxnId="{74BBF607-EB15-4A7C-8A09-783DEC222373}">
      <dgm:prSet/>
      <dgm:spPr/>
      <dgm:t>
        <a:bodyPr/>
        <a:lstStyle/>
        <a:p>
          <a:endParaRPr lang="vi-VN"/>
        </a:p>
      </dgm:t>
    </dgm:pt>
    <dgm:pt modelId="{F574BC98-00FF-4230-9607-139D82744E27}">
      <dgm:prSet custT="1"/>
      <dgm:spPr/>
      <dgm:t>
        <a:bodyPr/>
        <a:lstStyle/>
        <a:p>
          <a:pPr algn="just"/>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vi-V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mua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ô </a:t>
          </a:r>
          <a:r>
            <a:rPr lang="en-US" sz="2000" dirty="0" err="1">
              <a:latin typeface="Times New Roman" panose="02020603050405020304" pitchFamily="18" charset="0"/>
              <a:cs typeface="Times New Roman" panose="02020603050405020304" pitchFamily="18" charset="0"/>
            </a:rPr>
            <a:t>tô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thoại</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mãi</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vi-VN" sz="2000" dirty="0">
            <a:latin typeface="Times New Roman" panose="02020603050405020304" pitchFamily="18" charset="0"/>
            <a:cs typeface="Times New Roman" panose="02020603050405020304" pitchFamily="18" charset="0"/>
          </a:endParaRPr>
        </a:p>
      </dgm:t>
    </dgm:pt>
    <dgm:pt modelId="{3722DEF6-42D4-481A-807C-23E74631DB8A}" type="parTrans" cxnId="{0B7A8F12-D70B-47DD-974C-CDDA898ABC41}">
      <dgm:prSet/>
      <dgm:spPr/>
      <dgm:t>
        <a:bodyPr/>
        <a:lstStyle/>
        <a:p>
          <a:endParaRPr lang="vi-VN"/>
        </a:p>
      </dgm:t>
    </dgm:pt>
    <dgm:pt modelId="{CC94C151-94D8-47BA-A0D0-2D974E61B43B}" type="sibTrans" cxnId="{0B7A8F12-D70B-47DD-974C-CDDA898ABC41}">
      <dgm:prSet/>
      <dgm:spPr/>
      <dgm:t>
        <a:bodyPr/>
        <a:lstStyle/>
        <a:p>
          <a:endParaRPr lang="vi-VN"/>
        </a:p>
      </dgm:t>
    </dgm:pt>
    <dgm:pt modelId="{6AEB9B4A-DA7E-46D6-A783-05ED66CDDA52}" type="pres">
      <dgm:prSet presAssocID="{CAE94A8F-A4C8-4A98-9C9E-29C9AB3A1464}" presName="hierChild1" presStyleCnt="0">
        <dgm:presLayoutVars>
          <dgm:orgChart val="1"/>
          <dgm:chPref val="1"/>
          <dgm:dir/>
          <dgm:animOne val="branch"/>
          <dgm:animLvl val="lvl"/>
          <dgm:resizeHandles/>
        </dgm:presLayoutVars>
      </dgm:prSet>
      <dgm:spPr/>
      <dgm:t>
        <a:bodyPr/>
        <a:lstStyle/>
        <a:p>
          <a:endParaRPr lang="en-US"/>
        </a:p>
      </dgm:t>
    </dgm:pt>
    <dgm:pt modelId="{F6903719-E3D3-490A-AC8B-14C81C40A0C9}" type="pres">
      <dgm:prSet presAssocID="{A15D3136-0406-478C-8EC0-F29BA4985E3D}" presName="hierRoot1" presStyleCnt="0">
        <dgm:presLayoutVars>
          <dgm:hierBranch val="init"/>
        </dgm:presLayoutVars>
      </dgm:prSet>
      <dgm:spPr/>
    </dgm:pt>
    <dgm:pt modelId="{FE926430-033E-4230-A6D9-9511106B6DBD}" type="pres">
      <dgm:prSet presAssocID="{A15D3136-0406-478C-8EC0-F29BA4985E3D}" presName="rootComposite1" presStyleCnt="0"/>
      <dgm:spPr/>
    </dgm:pt>
    <dgm:pt modelId="{F585F389-77E9-4D01-A29D-52CEDED13093}" type="pres">
      <dgm:prSet presAssocID="{A15D3136-0406-478C-8EC0-F29BA4985E3D}" presName="rootText1" presStyleLbl="node0" presStyleIdx="0" presStyleCnt="1" custScaleX="189104" custScaleY="111319" custLinFactNeighborY="-14674">
        <dgm:presLayoutVars>
          <dgm:chPref val="3"/>
        </dgm:presLayoutVars>
      </dgm:prSet>
      <dgm:spPr/>
      <dgm:t>
        <a:bodyPr/>
        <a:lstStyle/>
        <a:p>
          <a:endParaRPr lang="en-US"/>
        </a:p>
      </dgm:t>
    </dgm:pt>
    <dgm:pt modelId="{94079CA4-6237-4C0A-9C03-C948FA387AE7}" type="pres">
      <dgm:prSet presAssocID="{A15D3136-0406-478C-8EC0-F29BA4985E3D}" presName="rootConnector1" presStyleLbl="node1" presStyleIdx="0" presStyleCnt="0"/>
      <dgm:spPr/>
      <dgm:t>
        <a:bodyPr/>
        <a:lstStyle/>
        <a:p>
          <a:endParaRPr lang="en-US"/>
        </a:p>
      </dgm:t>
    </dgm:pt>
    <dgm:pt modelId="{6CB91E64-84A0-42A3-BD22-8D32173A17EB}" type="pres">
      <dgm:prSet presAssocID="{A15D3136-0406-478C-8EC0-F29BA4985E3D}" presName="hierChild2" presStyleCnt="0"/>
      <dgm:spPr/>
    </dgm:pt>
    <dgm:pt modelId="{BAF3BBD7-5380-4B0D-BAE0-BEA61A3FB0E1}" type="pres">
      <dgm:prSet presAssocID="{88A36FA3-31F5-4E56-B182-FDCB28639F32}" presName="Name37" presStyleLbl="parChTrans1D2" presStyleIdx="0" presStyleCnt="2"/>
      <dgm:spPr/>
      <dgm:t>
        <a:bodyPr/>
        <a:lstStyle/>
        <a:p>
          <a:endParaRPr lang="en-US"/>
        </a:p>
      </dgm:t>
    </dgm:pt>
    <dgm:pt modelId="{194705DE-36C8-4BE3-9693-55384891A107}" type="pres">
      <dgm:prSet presAssocID="{7EC06FFA-1D87-4C26-BCF7-81FD5BC7F333}" presName="hierRoot2" presStyleCnt="0">
        <dgm:presLayoutVars>
          <dgm:hierBranch val="init"/>
        </dgm:presLayoutVars>
      </dgm:prSet>
      <dgm:spPr/>
    </dgm:pt>
    <dgm:pt modelId="{24645765-0DDA-4A94-AF49-5C963847009C}" type="pres">
      <dgm:prSet presAssocID="{7EC06FFA-1D87-4C26-BCF7-81FD5BC7F333}" presName="rootComposite" presStyleCnt="0"/>
      <dgm:spPr/>
    </dgm:pt>
    <dgm:pt modelId="{2843CFA6-AD93-45F0-A24C-6D88D8CD5B5F}" type="pres">
      <dgm:prSet presAssocID="{7EC06FFA-1D87-4C26-BCF7-81FD5BC7F333}" presName="rootText" presStyleLbl="node2" presStyleIdx="0" presStyleCnt="2" custScaleX="140941" custScaleY="299179" custLinFactNeighborX="-3" custLinFactNeighborY="44912">
        <dgm:presLayoutVars>
          <dgm:chPref val="3"/>
        </dgm:presLayoutVars>
      </dgm:prSet>
      <dgm:spPr/>
      <dgm:t>
        <a:bodyPr/>
        <a:lstStyle/>
        <a:p>
          <a:endParaRPr lang="en-US"/>
        </a:p>
      </dgm:t>
    </dgm:pt>
    <dgm:pt modelId="{06335D17-CACC-4F07-92CE-63E024CFBFF6}" type="pres">
      <dgm:prSet presAssocID="{7EC06FFA-1D87-4C26-BCF7-81FD5BC7F333}" presName="rootConnector" presStyleLbl="node2" presStyleIdx="0" presStyleCnt="2"/>
      <dgm:spPr/>
      <dgm:t>
        <a:bodyPr/>
        <a:lstStyle/>
        <a:p>
          <a:endParaRPr lang="en-US"/>
        </a:p>
      </dgm:t>
    </dgm:pt>
    <dgm:pt modelId="{6A011251-E410-4AE5-9EB0-7AB1F79DAB0C}" type="pres">
      <dgm:prSet presAssocID="{7EC06FFA-1D87-4C26-BCF7-81FD5BC7F333}" presName="hierChild4" presStyleCnt="0"/>
      <dgm:spPr/>
    </dgm:pt>
    <dgm:pt modelId="{F7A105FC-2146-4614-AB65-514A3B11DC7F}" type="pres">
      <dgm:prSet presAssocID="{7EC06FFA-1D87-4C26-BCF7-81FD5BC7F333}" presName="hierChild5" presStyleCnt="0"/>
      <dgm:spPr/>
    </dgm:pt>
    <dgm:pt modelId="{8747DF7F-C1F7-47FD-9F80-8A53959C5CBE}" type="pres">
      <dgm:prSet presAssocID="{3722DEF6-42D4-481A-807C-23E74631DB8A}" presName="Name37" presStyleLbl="parChTrans1D2" presStyleIdx="1" presStyleCnt="2"/>
      <dgm:spPr/>
      <dgm:t>
        <a:bodyPr/>
        <a:lstStyle/>
        <a:p>
          <a:endParaRPr lang="en-US"/>
        </a:p>
      </dgm:t>
    </dgm:pt>
    <dgm:pt modelId="{7DE6C40E-3AF7-4061-8E78-152EC94DD932}" type="pres">
      <dgm:prSet presAssocID="{F574BC98-00FF-4230-9607-139D82744E27}" presName="hierRoot2" presStyleCnt="0">
        <dgm:presLayoutVars>
          <dgm:hierBranch val="init"/>
        </dgm:presLayoutVars>
      </dgm:prSet>
      <dgm:spPr/>
    </dgm:pt>
    <dgm:pt modelId="{CAFD3FD4-451C-4393-A83F-DE8E966E592B}" type="pres">
      <dgm:prSet presAssocID="{F574BC98-00FF-4230-9607-139D82744E27}" presName="rootComposite" presStyleCnt="0"/>
      <dgm:spPr/>
    </dgm:pt>
    <dgm:pt modelId="{6FA5314C-2154-4913-9A82-05643873E5DE}" type="pres">
      <dgm:prSet presAssocID="{F574BC98-00FF-4230-9607-139D82744E27}" presName="rootText" presStyleLbl="node2" presStyleIdx="1" presStyleCnt="2" custScaleX="159750" custScaleY="299968" custLinFactNeighborX="-489" custLinFactNeighborY="71954">
        <dgm:presLayoutVars>
          <dgm:chPref val="3"/>
        </dgm:presLayoutVars>
      </dgm:prSet>
      <dgm:spPr/>
      <dgm:t>
        <a:bodyPr/>
        <a:lstStyle/>
        <a:p>
          <a:endParaRPr lang="en-US"/>
        </a:p>
      </dgm:t>
    </dgm:pt>
    <dgm:pt modelId="{D072CC33-2F93-4C69-9A2B-CEA59DD2A1CB}" type="pres">
      <dgm:prSet presAssocID="{F574BC98-00FF-4230-9607-139D82744E27}" presName="rootConnector" presStyleLbl="node2" presStyleIdx="1" presStyleCnt="2"/>
      <dgm:spPr/>
      <dgm:t>
        <a:bodyPr/>
        <a:lstStyle/>
        <a:p>
          <a:endParaRPr lang="en-US"/>
        </a:p>
      </dgm:t>
    </dgm:pt>
    <dgm:pt modelId="{95E0DDB6-E3E1-4FDD-A0E8-DF9438F54C69}" type="pres">
      <dgm:prSet presAssocID="{F574BC98-00FF-4230-9607-139D82744E27}" presName="hierChild4" presStyleCnt="0"/>
      <dgm:spPr/>
    </dgm:pt>
    <dgm:pt modelId="{428A19AD-4D53-46DE-B568-522B8B002C74}" type="pres">
      <dgm:prSet presAssocID="{F574BC98-00FF-4230-9607-139D82744E27}" presName="hierChild5" presStyleCnt="0"/>
      <dgm:spPr/>
    </dgm:pt>
    <dgm:pt modelId="{2C8F64EB-600B-4C47-9F92-AE414AB38C22}" type="pres">
      <dgm:prSet presAssocID="{A15D3136-0406-478C-8EC0-F29BA4985E3D}" presName="hierChild3" presStyleCnt="0"/>
      <dgm:spPr/>
    </dgm:pt>
  </dgm:ptLst>
  <dgm:cxnLst>
    <dgm:cxn modelId="{7A79F5D0-8070-41DC-B43E-24FE17821BBB}" srcId="{CAE94A8F-A4C8-4A98-9C9E-29C9AB3A1464}" destId="{A15D3136-0406-478C-8EC0-F29BA4985E3D}" srcOrd="0" destOrd="0" parTransId="{A8D00A39-4D38-4704-82E7-60F610EC623A}" sibTransId="{1C0B202C-81AB-4B1C-A47D-587C6DA01576}"/>
    <dgm:cxn modelId="{0B7A8F12-D70B-47DD-974C-CDDA898ABC41}" srcId="{A15D3136-0406-478C-8EC0-F29BA4985E3D}" destId="{F574BC98-00FF-4230-9607-139D82744E27}" srcOrd="1" destOrd="0" parTransId="{3722DEF6-42D4-481A-807C-23E74631DB8A}" sibTransId="{CC94C151-94D8-47BA-A0D0-2D974E61B43B}"/>
    <dgm:cxn modelId="{F71476C9-DFDC-4514-BB8D-281910F9A36E}" type="presOf" srcId="{F574BC98-00FF-4230-9607-139D82744E27}" destId="{6FA5314C-2154-4913-9A82-05643873E5DE}" srcOrd="0" destOrd="0" presId="urn:microsoft.com/office/officeart/2005/8/layout/orgChart1"/>
    <dgm:cxn modelId="{6EB6A975-40DD-45CA-B2BC-24A3F6777872}" type="presOf" srcId="{A15D3136-0406-478C-8EC0-F29BA4985E3D}" destId="{F585F389-77E9-4D01-A29D-52CEDED13093}" srcOrd="0" destOrd="0" presId="urn:microsoft.com/office/officeart/2005/8/layout/orgChart1"/>
    <dgm:cxn modelId="{6E712400-0F70-4289-9D44-4D3AC8C88893}" type="presOf" srcId="{7EC06FFA-1D87-4C26-BCF7-81FD5BC7F333}" destId="{2843CFA6-AD93-45F0-A24C-6D88D8CD5B5F}" srcOrd="0" destOrd="0" presId="urn:microsoft.com/office/officeart/2005/8/layout/orgChart1"/>
    <dgm:cxn modelId="{6D59459B-AC05-4C39-92C6-735B4062142A}" type="presOf" srcId="{CAE94A8F-A4C8-4A98-9C9E-29C9AB3A1464}" destId="{6AEB9B4A-DA7E-46D6-A783-05ED66CDDA52}" srcOrd="0" destOrd="0" presId="urn:microsoft.com/office/officeart/2005/8/layout/orgChart1"/>
    <dgm:cxn modelId="{74BBF607-EB15-4A7C-8A09-783DEC222373}" srcId="{A15D3136-0406-478C-8EC0-F29BA4985E3D}" destId="{7EC06FFA-1D87-4C26-BCF7-81FD5BC7F333}" srcOrd="0" destOrd="0" parTransId="{88A36FA3-31F5-4E56-B182-FDCB28639F32}" sibTransId="{002643E9-56FB-4A34-BB3B-F435B6533D62}"/>
    <dgm:cxn modelId="{B26F777E-D370-4E4A-810E-8C21CBA4DCF1}" type="presOf" srcId="{A15D3136-0406-478C-8EC0-F29BA4985E3D}" destId="{94079CA4-6237-4C0A-9C03-C948FA387AE7}" srcOrd="1" destOrd="0" presId="urn:microsoft.com/office/officeart/2005/8/layout/orgChart1"/>
    <dgm:cxn modelId="{10FEFFD1-1A6F-4370-9ADB-1586C2F98BA4}" type="presOf" srcId="{3722DEF6-42D4-481A-807C-23E74631DB8A}" destId="{8747DF7F-C1F7-47FD-9F80-8A53959C5CBE}" srcOrd="0" destOrd="0" presId="urn:microsoft.com/office/officeart/2005/8/layout/orgChart1"/>
    <dgm:cxn modelId="{1789B925-0FCC-4C0A-95DE-5217FC69454D}" type="presOf" srcId="{F574BC98-00FF-4230-9607-139D82744E27}" destId="{D072CC33-2F93-4C69-9A2B-CEA59DD2A1CB}" srcOrd="1" destOrd="0" presId="urn:microsoft.com/office/officeart/2005/8/layout/orgChart1"/>
    <dgm:cxn modelId="{0EF44930-1EC4-496B-A4FE-AC157CB43110}" type="presOf" srcId="{88A36FA3-31F5-4E56-B182-FDCB28639F32}" destId="{BAF3BBD7-5380-4B0D-BAE0-BEA61A3FB0E1}" srcOrd="0" destOrd="0" presId="urn:microsoft.com/office/officeart/2005/8/layout/orgChart1"/>
    <dgm:cxn modelId="{3A899801-8B98-49B0-891B-FEAAF77EF9FD}" type="presOf" srcId="{7EC06FFA-1D87-4C26-BCF7-81FD5BC7F333}" destId="{06335D17-CACC-4F07-92CE-63E024CFBFF6}" srcOrd="1" destOrd="0" presId="urn:microsoft.com/office/officeart/2005/8/layout/orgChart1"/>
    <dgm:cxn modelId="{0F908F73-FCDC-4498-A56F-BEAD69E327CC}" type="presParOf" srcId="{6AEB9B4A-DA7E-46D6-A783-05ED66CDDA52}" destId="{F6903719-E3D3-490A-AC8B-14C81C40A0C9}" srcOrd="0" destOrd="0" presId="urn:microsoft.com/office/officeart/2005/8/layout/orgChart1"/>
    <dgm:cxn modelId="{1BD37EA5-CD46-42C4-B39F-A739C172DB42}" type="presParOf" srcId="{F6903719-E3D3-490A-AC8B-14C81C40A0C9}" destId="{FE926430-033E-4230-A6D9-9511106B6DBD}" srcOrd="0" destOrd="0" presId="urn:microsoft.com/office/officeart/2005/8/layout/orgChart1"/>
    <dgm:cxn modelId="{D1715518-EE37-4055-9F45-57470EFB2AE0}" type="presParOf" srcId="{FE926430-033E-4230-A6D9-9511106B6DBD}" destId="{F585F389-77E9-4D01-A29D-52CEDED13093}" srcOrd="0" destOrd="0" presId="urn:microsoft.com/office/officeart/2005/8/layout/orgChart1"/>
    <dgm:cxn modelId="{A7B2A888-F74F-4C09-AF59-AA04D72C193B}" type="presParOf" srcId="{FE926430-033E-4230-A6D9-9511106B6DBD}" destId="{94079CA4-6237-4C0A-9C03-C948FA387AE7}" srcOrd="1" destOrd="0" presId="urn:microsoft.com/office/officeart/2005/8/layout/orgChart1"/>
    <dgm:cxn modelId="{3B4885A3-9045-4B20-8460-C135F15B1D66}" type="presParOf" srcId="{F6903719-E3D3-490A-AC8B-14C81C40A0C9}" destId="{6CB91E64-84A0-42A3-BD22-8D32173A17EB}" srcOrd="1" destOrd="0" presId="urn:microsoft.com/office/officeart/2005/8/layout/orgChart1"/>
    <dgm:cxn modelId="{2CFA9AC2-7AF9-40EB-8275-AFC5D8AB258E}" type="presParOf" srcId="{6CB91E64-84A0-42A3-BD22-8D32173A17EB}" destId="{BAF3BBD7-5380-4B0D-BAE0-BEA61A3FB0E1}" srcOrd="0" destOrd="0" presId="urn:microsoft.com/office/officeart/2005/8/layout/orgChart1"/>
    <dgm:cxn modelId="{07AB6AF5-7DDC-4CC8-8C31-6091B9893CFD}" type="presParOf" srcId="{6CB91E64-84A0-42A3-BD22-8D32173A17EB}" destId="{194705DE-36C8-4BE3-9693-55384891A107}" srcOrd="1" destOrd="0" presId="urn:microsoft.com/office/officeart/2005/8/layout/orgChart1"/>
    <dgm:cxn modelId="{762BEC18-4EF6-4B13-8CB5-7DC6EFF6B81C}" type="presParOf" srcId="{194705DE-36C8-4BE3-9693-55384891A107}" destId="{24645765-0DDA-4A94-AF49-5C963847009C}" srcOrd="0" destOrd="0" presId="urn:microsoft.com/office/officeart/2005/8/layout/orgChart1"/>
    <dgm:cxn modelId="{DD3A2D76-9B9E-4308-A495-827DB633F1A4}" type="presParOf" srcId="{24645765-0DDA-4A94-AF49-5C963847009C}" destId="{2843CFA6-AD93-45F0-A24C-6D88D8CD5B5F}" srcOrd="0" destOrd="0" presId="urn:microsoft.com/office/officeart/2005/8/layout/orgChart1"/>
    <dgm:cxn modelId="{2773134F-1AAF-4EC0-AFC2-13AF862417A8}" type="presParOf" srcId="{24645765-0DDA-4A94-AF49-5C963847009C}" destId="{06335D17-CACC-4F07-92CE-63E024CFBFF6}" srcOrd="1" destOrd="0" presId="urn:microsoft.com/office/officeart/2005/8/layout/orgChart1"/>
    <dgm:cxn modelId="{0C84E98F-517F-4797-B0E7-011924682275}" type="presParOf" srcId="{194705DE-36C8-4BE3-9693-55384891A107}" destId="{6A011251-E410-4AE5-9EB0-7AB1F79DAB0C}" srcOrd="1" destOrd="0" presId="urn:microsoft.com/office/officeart/2005/8/layout/orgChart1"/>
    <dgm:cxn modelId="{CB2599E9-482C-4318-8006-104034A1374F}" type="presParOf" srcId="{194705DE-36C8-4BE3-9693-55384891A107}" destId="{F7A105FC-2146-4614-AB65-514A3B11DC7F}" srcOrd="2" destOrd="0" presId="urn:microsoft.com/office/officeart/2005/8/layout/orgChart1"/>
    <dgm:cxn modelId="{CFB87C58-A05C-49BE-8731-2C9FEE597B04}" type="presParOf" srcId="{6CB91E64-84A0-42A3-BD22-8D32173A17EB}" destId="{8747DF7F-C1F7-47FD-9F80-8A53959C5CBE}" srcOrd="2" destOrd="0" presId="urn:microsoft.com/office/officeart/2005/8/layout/orgChart1"/>
    <dgm:cxn modelId="{B4F55ADD-9BC6-47BB-8CF6-15B4C7DA37BF}" type="presParOf" srcId="{6CB91E64-84A0-42A3-BD22-8D32173A17EB}" destId="{7DE6C40E-3AF7-4061-8E78-152EC94DD932}" srcOrd="3" destOrd="0" presId="urn:microsoft.com/office/officeart/2005/8/layout/orgChart1"/>
    <dgm:cxn modelId="{3C19FA3D-9D57-448A-9C42-A93A03E3007A}" type="presParOf" srcId="{7DE6C40E-3AF7-4061-8E78-152EC94DD932}" destId="{CAFD3FD4-451C-4393-A83F-DE8E966E592B}" srcOrd="0" destOrd="0" presId="urn:microsoft.com/office/officeart/2005/8/layout/orgChart1"/>
    <dgm:cxn modelId="{B32208B7-09B9-441E-94DA-562F908F0983}" type="presParOf" srcId="{CAFD3FD4-451C-4393-A83F-DE8E966E592B}" destId="{6FA5314C-2154-4913-9A82-05643873E5DE}" srcOrd="0" destOrd="0" presId="urn:microsoft.com/office/officeart/2005/8/layout/orgChart1"/>
    <dgm:cxn modelId="{6B891DD2-7E91-4ADE-9E47-645F33EA841B}" type="presParOf" srcId="{CAFD3FD4-451C-4393-A83F-DE8E966E592B}" destId="{D072CC33-2F93-4C69-9A2B-CEA59DD2A1CB}" srcOrd="1" destOrd="0" presId="urn:microsoft.com/office/officeart/2005/8/layout/orgChart1"/>
    <dgm:cxn modelId="{FBF7D4C4-86CF-469F-B6CF-C15516AFFE8A}" type="presParOf" srcId="{7DE6C40E-3AF7-4061-8E78-152EC94DD932}" destId="{95E0DDB6-E3E1-4FDD-A0E8-DF9438F54C69}" srcOrd="1" destOrd="0" presId="urn:microsoft.com/office/officeart/2005/8/layout/orgChart1"/>
    <dgm:cxn modelId="{F484FF6A-7359-435C-A1A8-BC74BD7A8E43}" type="presParOf" srcId="{7DE6C40E-3AF7-4061-8E78-152EC94DD932}" destId="{428A19AD-4D53-46DE-B568-522B8B002C74}" srcOrd="2" destOrd="0" presId="urn:microsoft.com/office/officeart/2005/8/layout/orgChart1"/>
    <dgm:cxn modelId="{2AC6A759-1B70-4A9C-837F-F3E8EAC079CC}" type="presParOf" srcId="{F6903719-E3D3-490A-AC8B-14C81C40A0C9}" destId="{2C8F64EB-600B-4C47-9F92-AE414AB38C22}"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1333CF-73CC-42FE-9976-10196D7C2A8D}"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95E64612-E126-45A6-994B-F1DA86638BDC}">
      <dgm:prSet phldrT="[Text]" custT="1"/>
      <dgm:spPr/>
      <dgm:t>
        <a:bodyPr/>
        <a:lstStyle/>
        <a:p>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FOB (Free on board)</a:t>
          </a:r>
        </a:p>
      </dgm:t>
    </dgm:pt>
    <dgm:pt modelId="{09A86FA1-F1AC-4C12-A45B-C85A01B1482F}" type="parTrans" cxnId="{7C0C62EC-03FF-474B-B2E0-CF109952C205}">
      <dgm:prSet/>
      <dgm:spPr/>
      <dgm:t>
        <a:bodyPr/>
        <a:lstStyle/>
        <a:p>
          <a:endParaRPr lang="en-US"/>
        </a:p>
      </dgm:t>
    </dgm:pt>
    <dgm:pt modelId="{3C83210B-8980-44EB-8340-B45A2A9102E3}" type="sibTrans" cxnId="{7C0C62EC-03FF-474B-B2E0-CF109952C205}">
      <dgm:prSet/>
      <dgm:spPr/>
      <dgm:t>
        <a:bodyPr/>
        <a:lstStyle/>
        <a:p>
          <a:endParaRPr lang="en-US"/>
        </a:p>
      </dgm:t>
    </dgm:pt>
    <dgm:pt modelId="{10D51153-9AD0-44DC-A5F2-E4502CD15A42}">
      <dgm:prSet phldrT="[Text]" custT="1"/>
      <dgm:spPr/>
      <dgm:t>
        <a:bodyPr/>
        <a:lstStyle/>
        <a:p>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hang </a:t>
          </a:r>
          <a:r>
            <a:rPr lang="en-US" sz="2000" dirty="0" err="1">
              <a:latin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endParaRPr lang="en-US" sz="2000" dirty="0">
            <a:latin typeface="Times New Roman" panose="02020603050405020304" pitchFamily="18" charset="0"/>
            <a:cs typeface="Times New Roman" panose="02020603050405020304" pitchFamily="18" charset="0"/>
          </a:endParaRPr>
        </a:p>
      </dgm:t>
    </dgm:pt>
    <dgm:pt modelId="{05A17BA2-D5E5-4CC5-9506-2B94EC77A94A}" type="parTrans" cxnId="{0393EAE5-DD43-407D-AFDE-D8A522E5BA5E}">
      <dgm:prSet/>
      <dgm:spPr/>
      <dgm:t>
        <a:bodyPr/>
        <a:lstStyle/>
        <a:p>
          <a:endParaRPr lang="en-US"/>
        </a:p>
      </dgm:t>
    </dgm:pt>
    <dgm:pt modelId="{1C2E3A4B-38E7-4385-BF9E-D74D633ED42B}" type="sibTrans" cxnId="{0393EAE5-DD43-407D-AFDE-D8A522E5BA5E}">
      <dgm:prSet/>
      <dgm:spPr/>
      <dgm:t>
        <a:bodyPr/>
        <a:lstStyle/>
        <a:p>
          <a:endParaRPr lang="en-US"/>
        </a:p>
      </dgm:t>
    </dgm:pt>
    <dgm:pt modelId="{E0A833A2-BBF8-48A1-A90C-9030F8C9B559}">
      <dgm:prSet phldrT="[Text]" custT="1"/>
      <dgm:spPr/>
      <dgm:t>
        <a:bodyPr/>
        <a:lstStyle/>
        <a:p>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endParaRPr lang="en-US" sz="2000" dirty="0">
            <a:latin typeface="Times New Roman" panose="02020603050405020304" pitchFamily="18" charset="0"/>
            <a:cs typeface="Times New Roman" panose="02020603050405020304" pitchFamily="18" charset="0"/>
          </a:endParaRPr>
        </a:p>
      </dgm:t>
    </dgm:pt>
    <dgm:pt modelId="{E3AFCFD1-67AE-4B37-BE5B-D9DDAE858E34}" type="parTrans" cxnId="{43E5F555-CDE1-480E-9470-43A69477809C}">
      <dgm:prSet/>
      <dgm:spPr/>
      <dgm:t>
        <a:bodyPr/>
        <a:lstStyle/>
        <a:p>
          <a:endParaRPr lang="en-US"/>
        </a:p>
      </dgm:t>
    </dgm:pt>
    <dgm:pt modelId="{E4D34D4C-A567-40AD-B0A7-B1B28EED30FF}" type="sibTrans" cxnId="{43E5F555-CDE1-480E-9470-43A69477809C}">
      <dgm:prSet/>
      <dgm:spPr/>
      <dgm:t>
        <a:bodyPr/>
        <a:lstStyle/>
        <a:p>
          <a:endParaRPr lang="en-US"/>
        </a:p>
      </dgm:t>
    </dgm:pt>
    <dgm:pt modelId="{6ACCBBEB-015C-42D1-B8E4-7C474A4D1F0F}">
      <dgm:prSet phldrT="[Text]" custT="1"/>
      <dgm:spPr/>
      <dgm:t>
        <a:bodyPr/>
        <a:lstStyle/>
        <a:p>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endParaRPr lang="en-US" sz="2000" dirty="0">
            <a:latin typeface="Times New Roman" panose="02020603050405020304" pitchFamily="18" charset="0"/>
            <a:cs typeface="Times New Roman" panose="02020603050405020304" pitchFamily="18" charset="0"/>
          </a:endParaRPr>
        </a:p>
      </dgm:t>
    </dgm:pt>
    <dgm:pt modelId="{1B054222-FF6F-4EAB-81A0-85A31F98D016}" type="parTrans" cxnId="{F3F54664-AD21-4023-BDEC-B2C9E66DD2CA}">
      <dgm:prSet/>
      <dgm:spPr/>
      <dgm:t>
        <a:bodyPr/>
        <a:lstStyle/>
        <a:p>
          <a:endParaRPr lang="en-US"/>
        </a:p>
      </dgm:t>
    </dgm:pt>
    <dgm:pt modelId="{1F971065-CACA-4740-9046-DB98695BE1C7}" type="sibTrans" cxnId="{F3F54664-AD21-4023-BDEC-B2C9E66DD2CA}">
      <dgm:prSet/>
      <dgm:spPr/>
      <dgm:t>
        <a:bodyPr/>
        <a:lstStyle/>
        <a:p>
          <a:endParaRPr lang="en-US"/>
        </a:p>
      </dgm:t>
    </dgm:pt>
    <dgm:pt modelId="{837E97DA-6FFB-49E7-8BBB-E8F63C3B1A0E}">
      <dgm:prSet phldrT="[Text]" custT="1"/>
      <dgm:spPr/>
      <dgm:t>
        <a:bodyPr/>
        <a:lstStyle/>
        <a:p>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bao </a:t>
          </a:r>
          <a:r>
            <a:rPr lang="en-US" sz="2000" dirty="0" err="1">
              <a:latin typeface="Times New Roman" panose="02020603050405020304" pitchFamily="18" charset="0"/>
              <a:cs typeface="Times New Roman" panose="02020603050405020304" pitchFamily="18" charset="0"/>
            </a:rPr>
            <a:t>cước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chuyển</a:t>
          </a:r>
          <a:endParaRPr lang="en-US" sz="2000" dirty="0">
            <a:latin typeface="Times New Roman" panose="02020603050405020304" pitchFamily="18" charset="0"/>
            <a:cs typeface="Times New Roman" panose="02020603050405020304" pitchFamily="18" charset="0"/>
          </a:endParaRPr>
        </a:p>
      </dgm:t>
    </dgm:pt>
    <dgm:pt modelId="{45B264C2-57C7-407F-B148-47090FCE8561}" type="parTrans" cxnId="{786C9264-9745-483C-9015-B576BE870442}">
      <dgm:prSet/>
      <dgm:spPr/>
      <dgm:t>
        <a:bodyPr/>
        <a:lstStyle/>
        <a:p>
          <a:endParaRPr lang="en-US"/>
        </a:p>
      </dgm:t>
    </dgm:pt>
    <dgm:pt modelId="{90FE3D21-73EB-474B-9730-9F86087D1E1C}" type="sibTrans" cxnId="{786C9264-9745-483C-9015-B576BE870442}">
      <dgm:prSet/>
      <dgm:spPr/>
      <dgm:t>
        <a:bodyPr/>
        <a:lstStyle/>
        <a:p>
          <a:endParaRPr lang="en-US"/>
        </a:p>
      </dgm:t>
    </dgm:pt>
    <dgm:pt modelId="{045D0A2F-DC51-4119-89B2-5353EDA5C07F}" type="pres">
      <dgm:prSet presAssocID="{7F1333CF-73CC-42FE-9976-10196D7C2A8D}" presName="diagram" presStyleCnt="0">
        <dgm:presLayoutVars>
          <dgm:dir/>
          <dgm:resizeHandles val="exact"/>
        </dgm:presLayoutVars>
      </dgm:prSet>
      <dgm:spPr/>
      <dgm:t>
        <a:bodyPr/>
        <a:lstStyle/>
        <a:p>
          <a:endParaRPr lang="en-US"/>
        </a:p>
      </dgm:t>
    </dgm:pt>
    <dgm:pt modelId="{1F05C168-6177-40EC-B96E-A233DCFD3F49}" type="pres">
      <dgm:prSet presAssocID="{95E64612-E126-45A6-994B-F1DA86638BDC}" presName="node" presStyleLbl="node1" presStyleIdx="0" presStyleCnt="5">
        <dgm:presLayoutVars>
          <dgm:bulletEnabled val="1"/>
        </dgm:presLayoutVars>
      </dgm:prSet>
      <dgm:spPr/>
      <dgm:t>
        <a:bodyPr/>
        <a:lstStyle/>
        <a:p>
          <a:endParaRPr lang="en-US"/>
        </a:p>
      </dgm:t>
    </dgm:pt>
    <dgm:pt modelId="{BBCE81AF-C690-4C65-B215-FB13FDCCAA2F}" type="pres">
      <dgm:prSet presAssocID="{3C83210B-8980-44EB-8340-B45A2A9102E3}" presName="sibTrans" presStyleCnt="0"/>
      <dgm:spPr/>
    </dgm:pt>
    <dgm:pt modelId="{94DF8C08-B0B2-4DDF-83DD-7D623C5BA160}" type="pres">
      <dgm:prSet presAssocID="{10D51153-9AD0-44DC-A5F2-E4502CD15A42}" presName="node" presStyleLbl="node1" presStyleIdx="1" presStyleCnt="5">
        <dgm:presLayoutVars>
          <dgm:bulletEnabled val="1"/>
        </dgm:presLayoutVars>
      </dgm:prSet>
      <dgm:spPr/>
      <dgm:t>
        <a:bodyPr/>
        <a:lstStyle/>
        <a:p>
          <a:endParaRPr lang="en-US"/>
        </a:p>
      </dgm:t>
    </dgm:pt>
    <dgm:pt modelId="{53DCD162-4562-406E-BB50-6F238D7A0F44}" type="pres">
      <dgm:prSet presAssocID="{1C2E3A4B-38E7-4385-BF9E-D74D633ED42B}" presName="sibTrans" presStyleCnt="0"/>
      <dgm:spPr/>
    </dgm:pt>
    <dgm:pt modelId="{E216AB09-AFFD-4304-80E9-C7665D9C99C1}" type="pres">
      <dgm:prSet presAssocID="{E0A833A2-BBF8-48A1-A90C-9030F8C9B559}" presName="node" presStyleLbl="node1" presStyleIdx="2" presStyleCnt="5">
        <dgm:presLayoutVars>
          <dgm:bulletEnabled val="1"/>
        </dgm:presLayoutVars>
      </dgm:prSet>
      <dgm:spPr/>
      <dgm:t>
        <a:bodyPr/>
        <a:lstStyle/>
        <a:p>
          <a:endParaRPr lang="en-US"/>
        </a:p>
      </dgm:t>
    </dgm:pt>
    <dgm:pt modelId="{F1590918-C859-432C-BEB5-F1BE90CF10A1}" type="pres">
      <dgm:prSet presAssocID="{E4D34D4C-A567-40AD-B0A7-B1B28EED30FF}" presName="sibTrans" presStyleCnt="0"/>
      <dgm:spPr/>
    </dgm:pt>
    <dgm:pt modelId="{6AA43761-6A7F-4824-A4F0-8FF5F67AAD22}" type="pres">
      <dgm:prSet presAssocID="{6ACCBBEB-015C-42D1-B8E4-7C474A4D1F0F}" presName="node" presStyleLbl="node1" presStyleIdx="3" presStyleCnt="5">
        <dgm:presLayoutVars>
          <dgm:bulletEnabled val="1"/>
        </dgm:presLayoutVars>
      </dgm:prSet>
      <dgm:spPr/>
      <dgm:t>
        <a:bodyPr/>
        <a:lstStyle/>
        <a:p>
          <a:endParaRPr lang="en-US"/>
        </a:p>
      </dgm:t>
    </dgm:pt>
    <dgm:pt modelId="{83283909-9635-404E-B526-7D618F87AF85}" type="pres">
      <dgm:prSet presAssocID="{1F971065-CACA-4740-9046-DB98695BE1C7}" presName="sibTrans" presStyleCnt="0"/>
      <dgm:spPr/>
    </dgm:pt>
    <dgm:pt modelId="{2ECFFF45-BC43-4083-90E4-C2D0171D0159}" type="pres">
      <dgm:prSet presAssocID="{837E97DA-6FFB-49E7-8BBB-E8F63C3B1A0E}" presName="node" presStyleLbl="node1" presStyleIdx="4" presStyleCnt="5">
        <dgm:presLayoutVars>
          <dgm:bulletEnabled val="1"/>
        </dgm:presLayoutVars>
      </dgm:prSet>
      <dgm:spPr/>
      <dgm:t>
        <a:bodyPr/>
        <a:lstStyle/>
        <a:p>
          <a:endParaRPr lang="en-US"/>
        </a:p>
      </dgm:t>
    </dgm:pt>
  </dgm:ptLst>
  <dgm:cxnLst>
    <dgm:cxn modelId="{55B205CA-9998-4A13-91B6-9158EAC90080}" type="presOf" srcId="{6ACCBBEB-015C-42D1-B8E4-7C474A4D1F0F}" destId="{6AA43761-6A7F-4824-A4F0-8FF5F67AAD22}" srcOrd="0" destOrd="0" presId="urn:microsoft.com/office/officeart/2005/8/layout/default"/>
    <dgm:cxn modelId="{786C9264-9745-483C-9015-B576BE870442}" srcId="{7F1333CF-73CC-42FE-9976-10196D7C2A8D}" destId="{837E97DA-6FFB-49E7-8BBB-E8F63C3B1A0E}" srcOrd="4" destOrd="0" parTransId="{45B264C2-57C7-407F-B148-47090FCE8561}" sibTransId="{90FE3D21-73EB-474B-9730-9F86087D1E1C}"/>
    <dgm:cxn modelId="{FAEE6564-4DA1-44FB-88BD-06F88600738D}" type="presOf" srcId="{7F1333CF-73CC-42FE-9976-10196D7C2A8D}" destId="{045D0A2F-DC51-4119-89B2-5353EDA5C07F}" srcOrd="0" destOrd="0" presId="urn:microsoft.com/office/officeart/2005/8/layout/default"/>
    <dgm:cxn modelId="{43E5F555-CDE1-480E-9470-43A69477809C}" srcId="{7F1333CF-73CC-42FE-9976-10196D7C2A8D}" destId="{E0A833A2-BBF8-48A1-A90C-9030F8C9B559}" srcOrd="2" destOrd="0" parTransId="{E3AFCFD1-67AE-4B37-BE5B-D9DDAE858E34}" sibTransId="{E4D34D4C-A567-40AD-B0A7-B1B28EED30FF}"/>
    <dgm:cxn modelId="{07CD20E2-54ED-4894-ACB0-6374A52C0863}" type="presOf" srcId="{10D51153-9AD0-44DC-A5F2-E4502CD15A42}" destId="{94DF8C08-B0B2-4DDF-83DD-7D623C5BA160}" srcOrd="0" destOrd="0" presId="urn:microsoft.com/office/officeart/2005/8/layout/default"/>
    <dgm:cxn modelId="{0393EAE5-DD43-407D-AFDE-D8A522E5BA5E}" srcId="{7F1333CF-73CC-42FE-9976-10196D7C2A8D}" destId="{10D51153-9AD0-44DC-A5F2-E4502CD15A42}" srcOrd="1" destOrd="0" parTransId="{05A17BA2-D5E5-4CC5-9506-2B94EC77A94A}" sibTransId="{1C2E3A4B-38E7-4385-BF9E-D74D633ED42B}"/>
    <dgm:cxn modelId="{BCD93A5B-4EFD-42B1-AD14-3E956121C82E}" type="presOf" srcId="{E0A833A2-BBF8-48A1-A90C-9030F8C9B559}" destId="{E216AB09-AFFD-4304-80E9-C7665D9C99C1}" srcOrd="0" destOrd="0" presId="urn:microsoft.com/office/officeart/2005/8/layout/default"/>
    <dgm:cxn modelId="{F3F54664-AD21-4023-BDEC-B2C9E66DD2CA}" srcId="{7F1333CF-73CC-42FE-9976-10196D7C2A8D}" destId="{6ACCBBEB-015C-42D1-B8E4-7C474A4D1F0F}" srcOrd="3" destOrd="0" parTransId="{1B054222-FF6F-4EAB-81A0-85A31F98D016}" sibTransId="{1F971065-CACA-4740-9046-DB98695BE1C7}"/>
    <dgm:cxn modelId="{31651EFD-1B91-4500-8F07-ABF6466ECD9E}" type="presOf" srcId="{95E64612-E126-45A6-994B-F1DA86638BDC}" destId="{1F05C168-6177-40EC-B96E-A233DCFD3F49}" srcOrd="0" destOrd="0" presId="urn:microsoft.com/office/officeart/2005/8/layout/default"/>
    <dgm:cxn modelId="{3BE3154B-5A5B-41A2-A6E0-DA07485C0D99}" type="presOf" srcId="{837E97DA-6FFB-49E7-8BBB-E8F63C3B1A0E}" destId="{2ECFFF45-BC43-4083-90E4-C2D0171D0159}" srcOrd="0" destOrd="0" presId="urn:microsoft.com/office/officeart/2005/8/layout/default"/>
    <dgm:cxn modelId="{7C0C62EC-03FF-474B-B2E0-CF109952C205}" srcId="{7F1333CF-73CC-42FE-9976-10196D7C2A8D}" destId="{95E64612-E126-45A6-994B-F1DA86638BDC}" srcOrd="0" destOrd="0" parTransId="{09A86FA1-F1AC-4C12-A45B-C85A01B1482F}" sibTransId="{3C83210B-8980-44EB-8340-B45A2A9102E3}"/>
    <dgm:cxn modelId="{BA4F15FE-70F9-4C1A-A5B5-3C83F63EADFD}" type="presParOf" srcId="{045D0A2F-DC51-4119-89B2-5353EDA5C07F}" destId="{1F05C168-6177-40EC-B96E-A233DCFD3F49}" srcOrd="0" destOrd="0" presId="urn:microsoft.com/office/officeart/2005/8/layout/default"/>
    <dgm:cxn modelId="{A10C6625-C30F-4392-B88A-1F0A8B61FC03}" type="presParOf" srcId="{045D0A2F-DC51-4119-89B2-5353EDA5C07F}" destId="{BBCE81AF-C690-4C65-B215-FB13FDCCAA2F}" srcOrd="1" destOrd="0" presId="urn:microsoft.com/office/officeart/2005/8/layout/default"/>
    <dgm:cxn modelId="{EA544961-E6A7-47E9-A4F9-95D640E65871}" type="presParOf" srcId="{045D0A2F-DC51-4119-89B2-5353EDA5C07F}" destId="{94DF8C08-B0B2-4DDF-83DD-7D623C5BA160}" srcOrd="2" destOrd="0" presId="urn:microsoft.com/office/officeart/2005/8/layout/default"/>
    <dgm:cxn modelId="{BA265B0B-C9B8-4499-9EB6-0F4E46EAC8F0}" type="presParOf" srcId="{045D0A2F-DC51-4119-89B2-5353EDA5C07F}" destId="{53DCD162-4562-406E-BB50-6F238D7A0F44}" srcOrd="3" destOrd="0" presId="urn:microsoft.com/office/officeart/2005/8/layout/default"/>
    <dgm:cxn modelId="{22943B68-D8B5-44F6-AC3E-393E794C8E56}" type="presParOf" srcId="{045D0A2F-DC51-4119-89B2-5353EDA5C07F}" destId="{E216AB09-AFFD-4304-80E9-C7665D9C99C1}" srcOrd="4" destOrd="0" presId="urn:microsoft.com/office/officeart/2005/8/layout/default"/>
    <dgm:cxn modelId="{19CE9205-FED0-46E1-8D1D-32FE81B5607A}" type="presParOf" srcId="{045D0A2F-DC51-4119-89B2-5353EDA5C07F}" destId="{F1590918-C859-432C-BEB5-F1BE90CF10A1}" srcOrd="5" destOrd="0" presId="urn:microsoft.com/office/officeart/2005/8/layout/default"/>
    <dgm:cxn modelId="{D824DFC6-A618-4355-9B78-BB5A873F5229}" type="presParOf" srcId="{045D0A2F-DC51-4119-89B2-5353EDA5C07F}" destId="{6AA43761-6A7F-4824-A4F0-8FF5F67AAD22}" srcOrd="6" destOrd="0" presId="urn:microsoft.com/office/officeart/2005/8/layout/default"/>
    <dgm:cxn modelId="{F84CC4A9-4EF2-4D6C-BE17-0DC01B51AFCD}" type="presParOf" srcId="{045D0A2F-DC51-4119-89B2-5353EDA5C07F}" destId="{83283909-9635-404E-B526-7D618F87AF85}" srcOrd="7" destOrd="0" presId="urn:microsoft.com/office/officeart/2005/8/layout/default"/>
    <dgm:cxn modelId="{FAD5380E-9063-453C-96D9-8175B8563B31}" type="presParOf" srcId="{045D0A2F-DC51-4119-89B2-5353EDA5C07F}" destId="{2ECFFF45-BC43-4083-90E4-C2D0171D0159}"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4559101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https://pixabay.com/en/macbook-apple-imac-computer-screen-606763/</a:t>
            </a:r>
            <a:endParaRPr/>
          </a:p>
        </p:txBody>
      </p:sp>
    </p:spTree>
    <p:extLst>
      <p:ext uri="{BB962C8B-B14F-4D97-AF65-F5344CB8AC3E}">
        <p14:creationId xmlns:p14="http://schemas.microsoft.com/office/powerpoint/2010/main" val="379981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700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78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32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5789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0846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232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555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2856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653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857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c50a639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c50a639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714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8008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015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248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c50a639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c50a639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989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c50a639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c50a639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246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175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7602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671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c4111605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c4111605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https://pixabay.com/en/chairs-conference-room-long-table-1840377</a:t>
            </a:r>
            <a:endParaRPr/>
          </a:p>
        </p:txBody>
      </p:sp>
    </p:spTree>
    <p:extLst>
      <p:ext uri="{BB962C8B-B14F-4D97-AF65-F5344CB8AC3E}">
        <p14:creationId xmlns:p14="http://schemas.microsoft.com/office/powerpoint/2010/main" val="1576333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c4147e5ba_0_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1c4147e5ba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60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c50a639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c50a639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978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c4111605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c4111605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https://pixabay.com/en/chairs-conference-room-long-table-1840377</a:t>
            </a:r>
            <a:endParaRPr/>
          </a:p>
        </p:txBody>
      </p:sp>
    </p:spTree>
    <p:extLst>
      <p:ext uri="{BB962C8B-B14F-4D97-AF65-F5344CB8AC3E}">
        <p14:creationId xmlns:p14="http://schemas.microsoft.com/office/powerpoint/2010/main" val="57051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c3e5f588f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c3e5f588f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https://pixabay.com/en/skyscraper-glass-facade-offices-418189</a:t>
            </a:r>
            <a:endParaRPr/>
          </a:p>
        </p:txBody>
      </p:sp>
    </p:spTree>
    <p:extLst>
      <p:ext uri="{BB962C8B-B14F-4D97-AF65-F5344CB8AC3E}">
        <p14:creationId xmlns:p14="http://schemas.microsoft.com/office/powerpoint/2010/main" val="343957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c3e5f588f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c3e5f588f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https://pixabay.com/en/skyscraper-glass-facade-offices-418189</a:t>
            </a:r>
            <a:endParaRPr/>
          </a:p>
        </p:txBody>
      </p:sp>
    </p:spTree>
    <p:extLst>
      <p:ext uri="{BB962C8B-B14F-4D97-AF65-F5344CB8AC3E}">
        <p14:creationId xmlns:p14="http://schemas.microsoft.com/office/powerpoint/2010/main" val="15842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c3e5f588f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c3e5f588f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https://pixabay.com/en/skyscraper-glass-facade-offices-418189</a:t>
            </a:r>
            <a:endParaRPr/>
          </a:p>
        </p:txBody>
      </p:sp>
    </p:spTree>
    <p:extLst>
      <p:ext uri="{BB962C8B-B14F-4D97-AF65-F5344CB8AC3E}">
        <p14:creationId xmlns:p14="http://schemas.microsoft.com/office/powerpoint/2010/main" val="282704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c3e5f588f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c3e5f588f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https://pixabay.com/en/skyscraper-glass-facade-offices-418189</a:t>
            </a:r>
            <a:endParaRPr/>
          </a:p>
        </p:txBody>
      </p:sp>
    </p:spTree>
    <p:extLst>
      <p:ext uri="{BB962C8B-B14F-4D97-AF65-F5344CB8AC3E}">
        <p14:creationId xmlns:p14="http://schemas.microsoft.com/office/powerpoint/2010/main" val="260854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c3e5f588f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c3e5f588f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https://pixabay.com/en/skyscraper-glass-facade-offices-418189</a:t>
            </a:r>
            <a:endParaRPr/>
          </a:p>
        </p:txBody>
      </p:sp>
    </p:spTree>
    <p:extLst>
      <p:ext uri="{BB962C8B-B14F-4D97-AF65-F5344CB8AC3E}">
        <p14:creationId xmlns:p14="http://schemas.microsoft.com/office/powerpoint/2010/main" val="2771338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1c4147e5ba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1c4147e5ba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15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3"/>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434306" y="4736375"/>
            <a:ext cx="379800" cy="174600"/>
          </a:xfrm>
          <a:prstGeom prst="rect">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434300" y="4733625"/>
            <a:ext cx="364200" cy="174600"/>
          </a:xfrm>
          <a:prstGeom prst="rect">
            <a:avLst/>
          </a:prstGeom>
        </p:spPr>
        <p:txBody>
          <a:bodyPr spcFirstLastPara="1" wrap="square" lIns="91425" tIns="91425" rIns="91425" bIns="91425" anchor="ctr" anchorCtr="0">
            <a:noAutofit/>
          </a:bodyPr>
          <a:lstStyle>
            <a:lvl1pPr lvl="0" rtl="0">
              <a:buNone/>
              <a:defRPr sz="900">
                <a:solidFill>
                  <a:srgbClr val="F3F3F3"/>
                </a:solidFill>
              </a:defRPr>
            </a:lvl1pPr>
            <a:lvl2pPr lvl="1" rtl="0">
              <a:buNone/>
              <a:defRPr sz="900">
                <a:solidFill>
                  <a:srgbClr val="F3F3F3"/>
                </a:solidFill>
              </a:defRPr>
            </a:lvl2pPr>
            <a:lvl3pPr lvl="2" rtl="0">
              <a:buNone/>
              <a:defRPr sz="900">
                <a:solidFill>
                  <a:srgbClr val="F3F3F3"/>
                </a:solidFill>
              </a:defRPr>
            </a:lvl3pPr>
            <a:lvl4pPr lvl="3" rtl="0">
              <a:buNone/>
              <a:defRPr sz="900">
                <a:solidFill>
                  <a:srgbClr val="F3F3F3"/>
                </a:solidFill>
              </a:defRPr>
            </a:lvl4pPr>
            <a:lvl5pPr lvl="4" rtl="0">
              <a:buNone/>
              <a:defRPr sz="900">
                <a:solidFill>
                  <a:srgbClr val="F3F3F3"/>
                </a:solidFill>
              </a:defRPr>
            </a:lvl5pPr>
            <a:lvl6pPr lvl="5" rtl="0">
              <a:buNone/>
              <a:defRPr sz="900">
                <a:solidFill>
                  <a:srgbClr val="F3F3F3"/>
                </a:solidFill>
              </a:defRPr>
            </a:lvl6pPr>
            <a:lvl7pPr lvl="6" rtl="0">
              <a:buNone/>
              <a:defRPr sz="900">
                <a:solidFill>
                  <a:srgbClr val="F3F3F3"/>
                </a:solidFill>
              </a:defRPr>
            </a:lvl7pPr>
            <a:lvl8pPr lvl="7" rtl="0">
              <a:buNone/>
              <a:defRPr sz="900">
                <a:solidFill>
                  <a:srgbClr val="F3F3F3"/>
                </a:solidFill>
              </a:defRPr>
            </a:lvl8pPr>
            <a:lvl9pPr lvl="8" rtl="0">
              <a:buNone/>
              <a:defRPr sz="900">
                <a:solidFill>
                  <a:srgbClr val="F3F3F3"/>
                </a:solidFill>
              </a:defRPr>
            </a:lvl9pPr>
          </a:lstStyle>
          <a:p>
            <a:pPr marL="0" lvl="0" indent="0" algn="ctr" rtl="0">
              <a:spcBef>
                <a:spcPts val="0"/>
              </a:spcBef>
              <a:spcAft>
                <a:spcPts val="0"/>
              </a:spcAft>
              <a:buNone/>
            </a:pPr>
            <a:fld id="{00000000-1234-1234-1234-123412341234}" type="slidenum">
              <a:rPr lang="en-GB"/>
              <a:t>‹#›</a:t>
            </a:fld>
            <a:endParaRPr/>
          </a:p>
        </p:txBody>
      </p:sp>
      <p:sp>
        <p:nvSpPr>
          <p:cNvPr id="20" name="Google Shape;20;p4"/>
          <p:cNvSpPr txBox="1">
            <a:spLocks noGrp="1"/>
          </p:cNvSpPr>
          <p:nvPr>
            <p:ph type="title"/>
          </p:nvPr>
        </p:nvSpPr>
        <p:spPr>
          <a:xfrm>
            <a:off x="311700" y="213700"/>
            <a:ext cx="8520600" cy="465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1" name="Google Shape;21;p4"/>
          <p:cNvCxnSpPr/>
          <p:nvPr/>
        </p:nvCxnSpPr>
        <p:spPr>
          <a:xfrm>
            <a:off x="431850" y="751750"/>
            <a:ext cx="8280300" cy="0"/>
          </a:xfrm>
          <a:prstGeom prst="straightConnector1">
            <a:avLst/>
          </a:prstGeom>
          <a:noFill/>
          <a:ln w="9525" cap="flat" cmpd="sng">
            <a:solidFill>
              <a:srgbClr val="C6C5C5"/>
            </a:solidFill>
            <a:prstDash val="dot"/>
            <a:round/>
            <a:headEnd type="none" w="med" len="med"/>
            <a:tailEnd type="none" w="med" len="med"/>
          </a:ln>
        </p:spPr>
      </p:cxnSp>
      <p:cxnSp>
        <p:nvCxnSpPr>
          <p:cNvPr id="22" name="Google Shape;22;p4"/>
          <p:cNvCxnSpPr/>
          <p:nvPr/>
        </p:nvCxnSpPr>
        <p:spPr>
          <a:xfrm>
            <a:off x="431850" y="4741853"/>
            <a:ext cx="8280300" cy="0"/>
          </a:xfrm>
          <a:prstGeom prst="straightConnector1">
            <a:avLst/>
          </a:prstGeom>
          <a:noFill/>
          <a:ln w="9525" cap="flat" cmpd="sng">
            <a:solidFill>
              <a:srgbClr val="C6C5C5"/>
            </a:solidFill>
            <a:prstDash val="dot"/>
            <a:round/>
            <a:headEnd type="none" w="med" len="med"/>
            <a:tailEnd type="none" w="med" len="med"/>
          </a:ln>
        </p:spPr>
      </p:cxnSp>
      <p:sp>
        <p:nvSpPr>
          <p:cNvPr id="23" name="Google Shape;23;p4">
            <a:hlinkClick r:id="" action="ppaction://hlinkshowjump?jump=previousslide"/>
          </p:cNvPr>
          <p:cNvSpPr/>
          <p:nvPr/>
        </p:nvSpPr>
        <p:spPr>
          <a:xfrm rot="2700000">
            <a:off x="851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a:hlinkClick r:id="" action="ppaction://hlinkshowjump?jump=nextslide"/>
          </p:cNvPr>
          <p:cNvSpPr/>
          <p:nvPr/>
        </p:nvSpPr>
        <p:spPr>
          <a:xfrm rot="-8100000">
            <a:off x="863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p:nvPr/>
        </p:nvSpPr>
        <p:spPr>
          <a:xfrm>
            <a:off x="6903186" y="4685184"/>
            <a:ext cx="1532700" cy="174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cxnSp>
        <p:nvCxnSpPr>
          <p:cNvPr id="38" name="Google Shape;38;p6"/>
          <p:cNvCxnSpPr/>
          <p:nvPr/>
        </p:nvCxnSpPr>
        <p:spPr>
          <a:xfrm>
            <a:off x="431850" y="4741853"/>
            <a:ext cx="8280300" cy="0"/>
          </a:xfrm>
          <a:prstGeom prst="straightConnector1">
            <a:avLst/>
          </a:prstGeom>
          <a:noFill/>
          <a:ln w="9525" cap="flat" cmpd="sng">
            <a:solidFill>
              <a:srgbClr val="C6C5C5"/>
            </a:solidFill>
            <a:prstDash val="dot"/>
            <a:round/>
            <a:headEnd type="none" w="med" len="med"/>
            <a:tailEnd type="none" w="med" len="med"/>
          </a:ln>
        </p:spPr>
      </p:cxnSp>
      <p:sp>
        <p:nvSpPr>
          <p:cNvPr id="39" name="Google Shape;39;p6"/>
          <p:cNvSpPr txBox="1">
            <a:spLocks noGrp="1"/>
          </p:cNvSpPr>
          <p:nvPr>
            <p:ph type="title"/>
          </p:nvPr>
        </p:nvSpPr>
        <p:spPr>
          <a:xfrm>
            <a:off x="311700" y="213700"/>
            <a:ext cx="8520600" cy="465600"/>
          </a:xfrm>
          <a:prstGeom prst="rect">
            <a:avLst/>
          </a:prstGeom>
        </p:spPr>
        <p:txBody>
          <a:bodyPr spcFirstLastPara="1" wrap="square" lIns="91425" tIns="91425" rIns="91425" bIns="91425" anchor="t" anchorCtr="0">
            <a:noAutofit/>
          </a:bodyPr>
          <a:lstStyle>
            <a:lvl1pPr lv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cxnSp>
        <p:nvCxnSpPr>
          <p:cNvPr id="40" name="Google Shape;40;p6"/>
          <p:cNvCxnSpPr/>
          <p:nvPr/>
        </p:nvCxnSpPr>
        <p:spPr>
          <a:xfrm>
            <a:off x="431850" y="751750"/>
            <a:ext cx="8280300" cy="0"/>
          </a:xfrm>
          <a:prstGeom prst="straightConnector1">
            <a:avLst/>
          </a:prstGeom>
          <a:noFill/>
          <a:ln w="9525" cap="flat" cmpd="sng">
            <a:solidFill>
              <a:srgbClr val="C6C5C5"/>
            </a:solidFill>
            <a:prstDash val="dot"/>
            <a:round/>
            <a:headEnd type="none" w="med" len="med"/>
            <a:tailEnd type="none" w="med" len="med"/>
          </a:ln>
        </p:spPr>
      </p:cxnSp>
      <p:sp>
        <p:nvSpPr>
          <p:cNvPr id="41" name="Google Shape;41;p6">
            <a:hlinkClick r:id="" action="ppaction://hlinkshowjump?jump=previousslide"/>
          </p:cNvPr>
          <p:cNvSpPr/>
          <p:nvPr/>
        </p:nvSpPr>
        <p:spPr>
          <a:xfrm rot="2700000">
            <a:off x="851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434306" y="4736375"/>
            <a:ext cx="379800" cy="174600"/>
          </a:xfrm>
          <a:prstGeom prst="rect">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a:hlinkClick r:id="" action="ppaction://hlinkshowjump?jump=nextslide"/>
          </p:cNvPr>
          <p:cNvSpPr/>
          <p:nvPr/>
        </p:nvSpPr>
        <p:spPr>
          <a:xfrm rot="-8100000">
            <a:off x="863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lvl1pPr lvl="0" rtl="0">
              <a:buNone/>
              <a:defRPr sz="900">
                <a:solidFill>
                  <a:srgbClr val="FFFFFF"/>
                </a:solidFill>
              </a:defRPr>
            </a:lvl1pPr>
            <a:lvl2pPr lvl="1" rtl="0">
              <a:buNone/>
              <a:defRPr sz="900">
                <a:solidFill>
                  <a:srgbClr val="FFFFFF"/>
                </a:solidFill>
              </a:defRPr>
            </a:lvl2pPr>
            <a:lvl3pPr lvl="2" rtl="0">
              <a:buNone/>
              <a:defRPr sz="900">
                <a:solidFill>
                  <a:srgbClr val="FFFFFF"/>
                </a:solidFill>
              </a:defRPr>
            </a:lvl3pPr>
            <a:lvl4pPr lvl="3" rtl="0">
              <a:buNone/>
              <a:defRPr sz="900">
                <a:solidFill>
                  <a:srgbClr val="FFFFFF"/>
                </a:solidFill>
              </a:defRPr>
            </a:lvl4pPr>
            <a:lvl5pPr lvl="4" rtl="0">
              <a:buNone/>
              <a:defRPr sz="900">
                <a:solidFill>
                  <a:srgbClr val="FFFFFF"/>
                </a:solidFill>
              </a:defRPr>
            </a:lvl5pPr>
            <a:lvl6pPr lvl="5" rtl="0">
              <a:buNone/>
              <a:defRPr sz="900">
                <a:solidFill>
                  <a:srgbClr val="FFFFFF"/>
                </a:solidFill>
              </a:defRPr>
            </a:lvl6pPr>
            <a:lvl7pPr lvl="6" rtl="0">
              <a:buNone/>
              <a:defRPr sz="900">
                <a:solidFill>
                  <a:srgbClr val="FFFFFF"/>
                </a:solidFill>
              </a:defRPr>
            </a:lvl7pPr>
            <a:lvl8pPr lvl="7" rtl="0">
              <a:buNone/>
              <a:defRPr sz="900">
                <a:solidFill>
                  <a:srgbClr val="FFFFFF"/>
                </a:solidFill>
              </a:defRPr>
            </a:lvl8pPr>
            <a:lvl9pPr lvl="8" rtl="0">
              <a:buNone/>
              <a:defRPr sz="900">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
        <p:nvSpPr>
          <p:cNvPr id="45" name="Google Shape;45;p6"/>
          <p:cNvSpPr txBox="1"/>
          <p:nvPr/>
        </p:nvSpPr>
        <p:spPr>
          <a:xfrm>
            <a:off x="6903186" y="4685184"/>
            <a:ext cx="1532700" cy="174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213700"/>
            <a:ext cx="8520600" cy="465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8" name="Google Shape;48;p7"/>
          <p:cNvCxnSpPr/>
          <p:nvPr/>
        </p:nvCxnSpPr>
        <p:spPr>
          <a:xfrm>
            <a:off x="431850" y="751750"/>
            <a:ext cx="8280300" cy="0"/>
          </a:xfrm>
          <a:prstGeom prst="straightConnector1">
            <a:avLst/>
          </a:prstGeom>
          <a:noFill/>
          <a:ln w="9525" cap="flat" cmpd="sng">
            <a:solidFill>
              <a:srgbClr val="C6C5C5"/>
            </a:solidFill>
            <a:prstDash val="dot"/>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1" name="Google Shape;51;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2" name="Google Shape;52;p8"/>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5" name="Google Shape;55;p9"/>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9" name="Google Shape;59;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1" name="Google Shape;61;p10"/>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4" name="Google Shape;64;p11"/>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402225" y="4703625"/>
            <a:ext cx="396300" cy="204600"/>
          </a:xfrm>
          <a:prstGeom prst="rect">
            <a:avLst/>
          </a:prstGeom>
          <a:noFill/>
          <a:ln>
            <a:noFill/>
          </a:ln>
        </p:spPr>
        <p:txBody>
          <a:bodyPr spcFirstLastPara="1" wrap="square" lIns="91425" tIns="91425" rIns="91425" bIns="91425" anchor="ctr" anchorCtr="0">
            <a:noAutofit/>
          </a:bodyPr>
          <a:lstStyle>
            <a:lvl1pPr lvl="0" algn="ctr">
              <a:buNone/>
              <a:defRPr sz="1000">
                <a:solidFill>
                  <a:schemeClr val="dk2"/>
                </a:solidFill>
              </a:defRPr>
            </a:lvl1pPr>
            <a:lvl2pPr lvl="1" algn="ctr">
              <a:buNone/>
              <a:defRPr sz="1000">
                <a:solidFill>
                  <a:schemeClr val="dk2"/>
                </a:solidFill>
              </a:defRPr>
            </a:lvl2pPr>
            <a:lvl3pPr lvl="2" algn="ctr">
              <a:buNone/>
              <a:defRPr sz="1000">
                <a:solidFill>
                  <a:schemeClr val="dk2"/>
                </a:solidFill>
              </a:defRPr>
            </a:lvl3pPr>
            <a:lvl4pPr lvl="3" algn="ctr">
              <a:buNone/>
              <a:defRPr sz="1000">
                <a:solidFill>
                  <a:schemeClr val="dk2"/>
                </a:solidFill>
              </a:defRPr>
            </a:lvl4pPr>
            <a:lvl5pPr lvl="4" algn="ctr">
              <a:buNone/>
              <a:defRPr sz="1000">
                <a:solidFill>
                  <a:schemeClr val="dk2"/>
                </a:solidFill>
              </a:defRPr>
            </a:lvl5pPr>
            <a:lvl6pPr lvl="5" algn="ctr">
              <a:buNone/>
              <a:defRPr sz="1000">
                <a:solidFill>
                  <a:schemeClr val="dk2"/>
                </a:solidFill>
              </a:defRPr>
            </a:lvl6pPr>
            <a:lvl7pPr lvl="6" algn="ctr">
              <a:buNone/>
              <a:defRPr sz="1000">
                <a:solidFill>
                  <a:schemeClr val="dk2"/>
                </a:solidFill>
              </a:defRPr>
            </a:lvl7pPr>
            <a:lvl8pPr lvl="7" algn="ctr">
              <a:buNone/>
              <a:defRPr sz="1000">
                <a:solidFill>
                  <a:schemeClr val="dk2"/>
                </a:solidFill>
              </a:defRPr>
            </a:lvl8pPr>
            <a:lvl9pPr lvl="8" algn="ctr">
              <a:buNone/>
              <a:defRPr sz="1000">
                <a:solidFill>
                  <a:schemeClr val="dk2"/>
                </a:solidFill>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6.png"/><Relationship Id="rId7" Type="http://schemas.openxmlformats.org/officeDocument/2006/relationships/diagramLayout" Target="../diagrams/layout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openxmlformats.org/officeDocument/2006/relationships/image" Target="../media/image17.jpg"/><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jfif"/><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9.jfif"/><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0.jp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0.jp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6.png"/><Relationship Id="rId7" Type="http://schemas.openxmlformats.org/officeDocument/2006/relationships/diagramLayout" Target="../diagrams/layout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Data" Target="../diagrams/data2.xml"/><Relationship Id="rId5" Type="http://schemas.openxmlformats.org/officeDocument/2006/relationships/image" Target="../media/image21.jpg"/><Relationship Id="rId10" Type="http://schemas.microsoft.com/office/2007/relationships/diagramDrawing" Target="../diagrams/drawing2.xml"/><Relationship Id="rId4" Type="http://schemas.microsoft.com/office/2007/relationships/hdphoto" Target="../media/hdphoto1.wdp"/><Relationship Id="rId9"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6.jp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7.jfif"/><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8.jfif"/><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9.jp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0.jfif"/><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2.jfif"/><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4.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8.sv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jfif"/><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8.sv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jfif"/><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38.jp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30"/>
          <p:cNvSpPr/>
          <p:nvPr/>
        </p:nvSpPr>
        <p:spPr>
          <a:xfrm>
            <a:off x="0" y="0"/>
            <a:ext cx="9144000" cy="5143500"/>
          </a:xfrm>
          <a:prstGeom prst="rect">
            <a:avLst/>
          </a:prstGeom>
          <a:solidFill>
            <a:srgbClr val="566579">
              <a:alpha val="9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30"/>
          <p:cNvSpPr txBox="1"/>
          <p:nvPr/>
        </p:nvSpPr>
        <p:spPr>
          <a:xfrm>
            <a:off x="532737" y="1643950"/>
            <a:ext cx="8142136" cy="84360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u="sng" dirty="0">
                <a:solidFill>
                  <a:schemeClr val="accent6">
                    <a:lumMod val="75000"/>
                  </a:schemeClr>
                </a:solidFill>
                <a:latin typeface="Times New Roman" panose="02020603050405020304" pitchFamily="18" charset="0"/>
                <a:ea typeface="Trebuchet MS"/>
                <a:cs typeface="Times New Roman" panose="02020603050405020304" pitchFamily="18" charset="0"/>
                <a:sym typeface="Trebuchet MS"/>
              </a:rPr>
              <a:t>Ch</a:t>
            </a:r>
            <a:r>
              <a:rPr lang="vi-VN" sz="3600" b="1" u="sng" dirty="0">
                <a:solidFill>
                  <a:schemeClr val="accent6">
                    <a:lumMod val="75000"/>
                  </a:schemeClr>
                </a:solidFill>
                <a:latin typeface="Times New Roman" panose="02020603050405020304" pitchFamily="18" charset="0"/>
                <a:ea typeface="Trebuchet MS"/>
                <a:cs typeface="Times New Roman" panose="02020603050405020304" pitchFamily="18" charset="0"/>
                <a:sym typeface="Trebuchet MS"/>
              </a:rPr>
              <a:t>ư</a:t>
            </a:r>
            <a:r>
              <a:rPr lang="en-US" sz="3600" b="1" u="sng" dirty="0" err="1">
                <a:solidFill>
                  <a:schemeClr val="accent6">
                    <a:lumMod val="75000"/>
                  </a:schemeClr>
                </a:solidFill>
                <a:latin typeface="Times New Roman" panose="02020603050405020304" pitchFamily="18" charset="0"/>
                <a:ea typeface="Trebuchet MS"/>
                <a:cs typeface="Times New Roman" panose="02020603050405020304" pitchFamily="18" charset="0"/>
                <a:sym typeface="Trebuchet MS"/>
              </a:rPr>
              <a:t>ơng</a:t>
            </a:r>
            <a:r>
              <a:rPr lang="en-US" sz="3600" b="1" u="sng" dirty="0">
                <a:solidFill>
                  <a:schemeClr val="accent6">
                    <a:lumMod val="75000"/>
                  </a:schemeClr>
                </a:solidFill>
                <a:latin typeface="Times New Roman" panose="02020603050405020304" pitchFamily="18" charset="0"/>
                <a:ea typeface="Trebuchet MS"/>
                <a:cs typeface="Times New Roman" panose="02020603050405020304" pitchFamily="18" charset="0"/>
                <a:sym typeface="Trebuchet MS"/>
              </a:rPr>
              <a:t> 11 </a:t>
            </a:r>
            <a:r>
              <a:rPr lang="en-US" sz="3600" b="1" dirty="0">
                <a:solidFill>
                  <a:schemeClr val="accent6">
                    <a:lumMod val="75000"/>
                  </a:schemeClr>
                </a:solidFill>
                <a:latin typeface="Times New Roman" panose="02020603050405020304" pitchFamily="18" charset="0"/>
                <a:ea typeface="Trebuchet MS"/>
                <a:cs typeface="Times New Roman" panose="02020603050405020304" pitchFamily="18" charset="0"/>
                <a:sym typeface="Trebuchet MS"/>
              </a:rPr>
              <a:t>: </a:t>
            </a:r>
            <a:r>
              <a:rPr lang="en-US" sz="36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Trebuchet MS"/>
                <a:cs typeface="Times New Roman" panose="02020603050405020304" pitchFamily="18" charset="0"/>
                <a:sym typeface="Trebuchet MS"/>
              </a:rPr>
              <a:t>CHIẾN L</a:t>
            </a:r>
            <a:r>
              <a:rPr lang="vi-VN" sz="36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Trebuchet MS"/>
                <a:cs typeface="Times New Roman" panose="02020603050405020304" pitchFamily="18" charset="0"/>
                <a:sym typeface="Trebuchet MS"/>
              </a:rPr>
              <a:t>Ư</a:t>
            </a:r>
            <a:r>
              <a:rPr lang="en-US" sz="36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Trebuchet MS"/>
                <a:cs typeface="Times New Roman" panose="02020603050405020304" pitchFamily="18" charset="0"/>
                <a:sym typeface="Trebuchet MS"/>
              </a:rPr>
              <a:t>ỢC ĐỊNH GIÁ</a:t>
            </a:r>
            <a:endParaRPr sz="36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Trebuchet MS"/>
              <a:cs typeface="Times New Roman" panose="02020603050405020304" pitchFamily="18" charset="0"/>
              <a:sym typeface="Trebuchet MS"/>
            </a:endParaRPr>
          </a:p>
        </p:txBody>
      </p:sp>
      <p:sp>
        <p:nvSpPr>
          <p:cNvPr id="164" name="Google Shape;164;p30"/>
          <p:cNvSpPr txBox="1"/>
          <p:nvPr/>
        </p:nvSpPr>
        <p:spPr>
          <a:xfrm>
            <a:off x="95417" y="800350"/>
            <a:ext cx="9048584" cy="84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b="1" dirty="0">
              <a:solidFill>
                <a:srgbClr val="FFFFFF"/>
              </a:solidFill>
              <a:latin typeface="Times New Roman" panose="02020603050405020304" pitchFamily="18" charset="0"/>
              <a:ea typeface="Trebuchet MS"/>
              <a:cs typeface="Times New Roman" panose="02020603050405020304" pitchFamily="18" charset="0"/>
              <a:sym typeface="Trebuchet MS"/>
            </a:endParaRPr>
          </a:p>
        </p:txBody>
      </p:sp>
      <p:sp>
        <p:nvSpPr>
          <p:cNvPr id="166" name="Google Shape;166;p30"/>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1</a:t>
            </a:fld>
            <a:endParaRPr/>
          </a:p>
        </p:txBody>
      </p:sp>
      <p:sp>
        <p:nvSpPr>
          <p:cNvPr id="8" name="Star: 4 Points 7">
            <a:extLst>
              <a:ext uri="{FF2B5EF4-FFF2-40B4-BE49-F238E27FC236}">
                <a16:creationId xmlns:a16="http://schemas.microsoft.com/office/drawing/2014/main" xmlns="" id="{28E10675-3B24-4919-B3D5-09FB3781AF0D}"/>
              </a:ext>
            </a:extLst>
          </p:cNvPr>
          <p:cNvSpPr/>
          <p:nvPr/>
        </p:nvSpPr>
        <p:spPr>
          <a:xfrm>
            <a:off x="1098015" y="3651605"/>
            <a:ext cx="396301" cy="355353"/>
          </a:xfrm>
          <a:prstGeom prst="star4">
            <a:avLst>
              <a:gd name="adj" fmla="val 23087"/>
            </a:avLst>
          </a:prstGeom>
          <a:solidFill>
            <a:srgbClr val="F3C51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63;p30">
            <a:extLst>
              <a:ext uri="{FF2B5EF4-FFF2-40B4-BE49-F238E27FC236}">
                <a16:creationId xmlns:a16="http://schemas.microsoft.com/office/drawing/2014/main" xmlns="" id="{4DB9A224-B8D2-44C9-8708-71CD0170ABBF}"/>
              </a:ext>
            </a:extLst>
          </p:cNvPr>
          <p:cNvSpPr txBox="1"/>
          <p:nvPr/>
        </p:nvSpPr>
        <p:spPr>
          <a:xfrm>
            <a:off x="1029693" y="3564250"/>
            <a:ext cx="5176300" cy="57007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u="sng" dirty="0">
                <a:solidFill>
                  <a:srgbClr val="08E873"/>
                </a:solidFill>
                <a:latin typeface="Times New Roman" panose="02020603050405020304" pitchFamily="18" charset="0"/>
                <a:ea typeface="Trebuchet MS"/>
                <a:cs typeface="Times New Roman" panose="02020603050405020304" pitchFamily="18" charset="0"/>
                <a:sym typeface="Trebuchet MS"/>
              </a:rPr>
              <a:t>GVHD</a:t>
            </a:r>
            <a:r>
              <a:rPr lang="en-US" sz="2000" b="1" dirty="0">
                <a:solidFill>
                  <a:srgbClr val="08E873"/>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08E873"/>
                </a:solidFill>
                <a:latin typeface="Times New Roman" panose="02020603050405020304" pitchFamily="18" charset="0"/>
                <a:ea typeface="Trebuchet MS"/>
                <a:cs typeface="Times New Roman" panose="02020603050405020304" pitchFamily="18" charset="0"/>
                <a:sym typeface="Trebuchet MS"/>
              </a:rPr>
              <a:t>Thầy</a:t>
            </a:r>
            <a:r>
              <a:rPr lang="en-US" sz="2000" b="1" dirty="0">
                <a:solidFill>
                  <a:srgbClr val="08E873"/>
                </a:solidFill>
                <a:latin typeface="Times New Roman" panose="02020603050405020304" pitchFamily="18" charset="0"/>
                <a:ea typeface="Trebuchet MS"/>
                <a:cs typeface="Times New Roman" panose="02020603050405020304" pitchFamily="18" charset="0"/>
                <a:sym typeface="Trebuchet MS"/>
              </a:rPr>
              <a:t> </a:t>
            </a:r>
            <a:r>
              <a:rPr lang="en-US" sz="2000" b="1" dirty="0">
                <a:solidFill>
                  <a:srgbClr val="08E873"/>
                </a:solidFill>
                <a:effectLst>
                  <a:outerShdw blurRad="38100" dist="38100" dir="2700000" algn="tl">
                    <a:srgbClr val="000000">
                      <a:alpha val="43137"/>
                    </a:srgbClr>
                  </a:outerShdw>
                </a:effectLst>
                <a:latin typeface="Times New Roman" panose="02020603050405020304" pitchFamily="18" charset="0"/>
                <a:ea typeface="Trebuchet MS"/>
                <a:cs typeface="Times New Roman" panose="02020603050405020304" pitchFamily="18" charset="0"/>
                <a:sym typeface="Trebuchet MS"/>
              </a:rPr>
              <a:t>NGUYỄN PH</a:t>
            </a:r>
            <a:r>
              <a:rPr lang="vi-VN" sz="2000" b="1" dirty="0">
                <a:solidFill>
                  <a:srgbClr val="08E873"/>
                </a:solidFill>
                <a:effectLst>
                  <a:outerShdw blurRad="38100" dist="38100" dir="2700000" algn="tl">
                    <a:srgbClr val="000000">
                      <a:alpha val="43137"/>
                    </a:srgbClr>
                  </a:outerShdw>
                </a:effectLst>
                <a:latin typeface="Times New Roman" panose="02020603050405020304" pitchFamily="18" charset="0"/>
                <a:ea typeface="Trebuchet MS"/>
                <a:cs typeface="Times New Roman" panose="02020603050405020304" pitchFamily="18" charset="0"/>
                <a:sym typeface="Trebuchet MS"/>
              </a:rPr>
              <a:t>Ư</a:t>
            </a:r>
            <a:r>
              <a:rPr lang="en-US" sz="2000" b="1" dirty="0">
                <a:solidFill>
                  <a:srgbClr val="08E873"/>
                </a:solidFill>
                <a:effectLst>
                  <a:outerShdw blurRad="38100" dist="38100" dir="2700000" algn="tl">
                    <a:srgbClr val="000000">
                      <a:alpha val="43137"/>
                    </a:srgbClr>
                  </a:outerShdw>
                </a:effectLst>
                <a:latin typeface="Times New Roman" panose="02020603050405020304" pitchFamily="18" charset="0"/>
                <a:ea typeface="Trebuchet MS"/>
                <a:cs typeface="Times New Roman" panose="02020603050405020304" pitchFamily="18" charset="0"/>
                <a:sym typeface="Trebuchet MS"/>
              </a:rPr>
              <a:t>ƠNG NAM</a:t>
            </a:r>
            <a:endParaRPr sz="2000" b="1" dirty="0">
              <a:solidFill>
                <a:srgbClr val="08E873"/>
              </a:solidFill>
              <a:effectLst>
                <a:outerShdw blurRad="38100" dist="38100" dir="2700000" algn="tl">
                  <a:srgbClr val="000000">
                    <a:alpha val="43137"/>
                  </a:srgbClr>
                </a:outerShdw>
              </a:effectLst>
              <a:latin typeface="Times New Roman" panose="02020603050405020304" pitchFamily="18" charset="0"/>
              <a:ea typeface="Trebuchet MS"/>
              <a:cs typeface="Times New Roman" panose="02020603050405020304" pitchFamily="18" charset="0"/>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p34"/>
          <p:cNvSpPr/>
          <p:nvPr/>
        </p:nvSpPr>
        <p:spPr>
          <a:xfrm>
            <a:off x="0" y="0"/>
            <a:ext cx="9144000" cy="5143500"/>
          </a:xfrm>
          <a:prstGeom prst="rect">
            <a:avLst/>
          </a:prstGeom>
          <a:solidFill>
            <a:srgbClr val="566579">
              <a:alpha val="857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34"/>
          <p:cNvSpPr txBox="1"/>
          <p:nvPr/>
        </p:nvSpPr>
        <p:spPr>
          <a:xfrm>
            <a:off x="2871920" y="930303"/>
            <a:ext cx="6160762" cy="3681454"/>
          </a:xfrm>
          <a:prstGeom prst="rect">
            <a:avLst/>
          </a:prstGeom>
          <a:solidFill>
            <a:srgbClr val="EE795B"/>
          </a:solidFill>
          <a:ln>
            <a:noFill/>
          </a:ln>
        </p:spPr>
        <p:txBody>
          <a:bodyPr spcFirstLastPara="1" wrap="square" lIns="91425" tIns="91425" rIns="91425" bIns="91425" anchor="t" anchorCtr="0">
            <a:noAutofit/>
          </a:bodyPr>
          <a:lstStyle/>
          <a:p>
            <a:pPr lvl="0" algn="just"/>
            <a:r>
              <a:rPr lang="en-US" sz="2000" u="sng" dirty="0">
                <a:solidFill>
                  <a:srgbClr val="FFFFFF"/>
                </a:solidFill>
                <a:latin typeface="Times New Roman" panose="02020603050405020304" pitchFamily="18" charset="0"/>
                <a:cs typeface="Times New Roman" panose="02020603050405020304" pitchFamily="18" charset="0"/>
              </a:rPr>
              <a:t>4. </a:t>
            </a:r>
            <a:r>
              <a:rPr lang="vi-VN" sz="2000" u="sng" dirty="0">
                <a:solidFill>
                  <a:srgbClr val="FFFFFF"/>
                </a:solidFill>
                <a:latin typeface="Times New Roman" panose="02020603050405020304" pitchFamily="18" charset="0"/>
                <a:cs typeface="Times New Roman" panose="02020603050405020304" pitchFamily="18" charset="0"/>
              </a:rPr>
              <a:t>Định giá phụ phẩm:</a:t>
            </a:r>
            <a:r>
              <a:rPr lang="vi-VN"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định</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giá</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cho</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các</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sản</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phẩm</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phụ</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để</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bù</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dắp</a:t>
            </a:r>
            <a:r>
              <a:rPr lang="en-US" sz="2000" dirty="0">
                <a:solidFill>
                  <a:srgbClr val="FFFFFF"/>
                </a:solidFill>
                <a:latin typeface="Times New Roman" panose="02020603050405020304" pitchFamily="18" charset="0"/>
                <a:cs typeface="Times New Roman" panose="02020603050405020304" pitchFamily="18" charset="0"/>
              </a:rPr>
              <a:t> chi </a:t>
            </a:r>
            <a:r>
              <a:rPr lang="en-US" sz="2000" dirty="0" err="1">
                <a:solidFill>
                  <a:srgbClr val="FFFFFF"/>
                </a:solidFill>
                <a:latin typeface="Times New Roman" panose="02020603050405020304" pitchFamily="18" charset="0"/>
                <a:cs typeface="Times New Roman" panose="02020603050405020304" pitchFamily="18" charset="0"/>
              </a:rPr>
              <a:t>phí</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xử</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lý</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cho</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các</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sản</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phẩm</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phụ</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và</a:t>
            </a:r>
            <a:r>
              <a:rPr lang="en-US" sz="2000" dirty="0">
                <a:solidFill>
                  <a:srgbClr val="FFFFFF"/>
                </a:solidFill>
                <a:latin typeface="Times New Roman" panose="02020603050405020304" pitchFamily="18" charset="0"/>
                <a:cs typeface="Times New Roman" panose="02020603050405020304" pitchFamily="18" charset="0"/>
              </a:rPr>
              <a:t>/</a:t>
            </a:r>
            <a:r>
              <a:rPr lang="en-US" sz="2000" dirty="0" err="1">
                <a:solidFill>
                  <a:srgbClr val="FFFFFF"/>
                </a:solidFill>
                <a:latin typeface="Times New Roman" panose="02020603050405020304" pitchFamily="18" charset="0"/>
                <a:cs typeface="Times New Roman" panose="02020603050405020304" pitchFamily="18" charset="0"/>
              </a:rPr>
              <a:t>hoặc</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giúp</a:t>
            </a:r>
            <a:r>
              <a:rPr lang="en-US" sz="2000" dirty="0">
                <a:solidFill>
                  <a:srgbClr val="FFFFFF"/>
                </a:solidFill>
                <a:latin typeface="Times New Roman" panose="02020603050405020304" pitchFamily="18" charset="0"/>
                <a:cs typeface="Times New Roman" panose="02020603050405020304" pitchFamily="18" charset="0"/>
              </a:rPr>
              <a:t> tang </a:t>
            </a:r>
            <a:r>
              <a:rPr lang="en-US" sz="2000" dirty="0" err="1">
                <a:solidFill>
                  <a:srgbClr val="FFFFFF"/>
                </a:solidFill>
                <a:latin typeface="Times New Roman" panose="02020603050405020304" pitchFamily="18" charset="0"/>
                <a:cs typeface="Times New Roman" panose="02020603050405020304" pitchFamily="18" charset="0"/>
              </a:rPr>
              <a:t>khả</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năng</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cạnh</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tranh</a:t>
            </a:r>
            <a:r>
              <a:rPr lang="en-US" sz="2000" dirty="0">
                <a:solidFill>
                  <a:srgbClr val="FFFFFF"/>
                </a:solidFill>
                <a:latin typeface="Times New Roman" panose="02020603050405020304" pitchFamily="18" charset="0"/>
                <a:cs typeface="Times New Roman" panose="02020603050405020304" pitchFamily="18" charset="0"/>
              </a:rPr>
              <a:t> qua </a:t>
            </a:r>
            <a:r>
              <a:rPr lang="en-US" sz="2000" dirty="0" err="1">
                <a:solidFill>
                  <a:srgbClr val="FFFFFF"/>
                </a:solidFill>
                <a:latin typeface="Times New Roman" panose="02020603050405020304" pitchFamily="18" charset="0"/>
                <a:cs typeface="Times New Roman" panose="02020603050405020304" pitchFamily="18" charset="0"/>
              </a:rPr>
              <a:t>giá</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của</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các</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sản</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phẩm</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chính</a:t>
            </a:r>
            <a:r>
              <a:rPr lang="vi-VN" sz="2000" dirty="0">
                <a:solidFill>
                  <a:srgbClr val="FFFFFF"/>
                </a:solidFill>
                <a:latin typeface="Times New Roman" panose="02020603050405020304" pitchFamily="18" charset="0"/>
                <a:cs typeface="Times New Roman" panose="02020603050405020304" pitchFamily="18" charset="0"/>
              </a:rPr>
              <a:t>. </a:t>
            </a:r>
            <a:endParaRPr lang="en-US" sz="2000" dirty="0">
              <a:solidFill>
                <a:srgbClr val="FFFFFF"/>
              </a:solidFill>
              <a:latin typeface="Times New Roman" panose="02020603050405020304" pitchFamily="18" charset="0"/>
              <a:cs typeface="Times New Roman" panose="02020603050405020304" pitchFamily="18" charset="0"/>
            </a:endParaRPr>
          </a:p>
          <a:p>
            <a:pPr lvl="0" algn="just"/>
            <a:endParaRPr lang="en-US" sz="2000" dirty="0">
              <a:solidFill>
                <a:srgbClr val="FFFFFF"/>
              </a:solidFill>
              <a:latin typeface="Times New Roman" panose="02020603050405020304" pitchFamily="18" charset="0"/>
              <a:cs typeface="Times New Roman" panose="02020603050405020304" pitchFamily="18" charset="0"/>
            </a:endParaRPr>
          </a:p>
          <a:p>
            <a:pPr lvl="0" algn="just"/>
            <a:endParaRPr lang="en-US" sz="2000" dirty="0">
              <a:solidFill>
                <a:srgbClr val="FFFFFF"/>
              </a:solidFill>
              <a:latin typeface="Times New Roman" panose="02020603050405020304" pitchFamily="18" charset="0"/>
              <a:cs typeface="Times New Roman" panose="02020603050405020304" pitchFamily="18" charset="0"/>
            </a:endParaRPr>
          </a:p>
          <a:p>
            <a:pPr lvl="0" algn="just"/>
            <a:r>
              <a:rPr lang="vi-VN" sz="2000" i="1" u="sng" dirty="0">
                <a:solidFill>
                  <a:srgbClr val="FFFFFF"/>
                </a:solidFill>
                <a:latin typeface="Times New Roman" panose="02020603050405020304" pitchFamily="18" charset="0"/>
                <a:cs typeface="Times New Roman" panose="02020603050405020304" pitchFamily="18" charset="0"/>
              </a:rPr>
              <a:t>Ví dụ:</a:t>
            </a:r>
            <a:r>
              <a:rPr lang="vi-VN" sz="2000" i="1" dirty="0">
                <a:solidFill>
                  <a:srgbClr val="FFFFFF"/>
                </a:solidFill>
                <a:latin typeface="Times New Roman" panose="02020603050405020304" pitchFamily="18" charset="0"/>
                <a:cs typeface="Times New Roman" panose="02020603050405020304" pitchFamily="18" charset="0"/>
              </a:rPr>
              <a:t> Các nhà sản xuất phô mai ở Wisconsin đã tìm cách tận dụng sử dụng nước muối còn sót lại, dung dịch còn sót lại trong quá trình sản xuất phô mai, bán các bên quản lý đường cao tốc để làm tan chảy các con đường bị đóng băng. việc làm này làm giảm chi phí sử lý phụ phẩm, và tạo thêm nguồn thu từ phụ phẩm. </a:t>
            </a:r>
            <a:endParaRPr lang="en-GB" sz="2000" i="1" dirty="0">
              <a:solidFill>
                <a:srgbClr val="FFFFFF"/>
              </a:solidFill>
              <a:latin typeface="Times New Roman" panose="02020603050405020304" pitchFamily="18" charset="0"/>
              <a:cs typeface="Times New Roman" panose="02020603050405020304" pitchFamily="18" charset="0"/>
            </a:endParaRPr>
          </a:p>
        </p:txBody>
      </p:sp>
      <p:sp>
        <p:nvSpPr>
          <p:cNvPr id="275" name="Google Shape;275;p34"/>
          <p:cNvSpPr txBox="1"/>
          <p:nvPr/>
        </p:nvSpPr>
        <p:spPr>
          <a:xfrm>
            <a:off x="55659" y="0"/>
            <a:ext cx="6528022" cy="727705"/>
          </a:xfrm>
          <a:prstGeom prst="rect">
            <a:avLst/>
          </a:prstGeom>
          <a:noFill/>
          <a:ln>
            <a:noFill/>
          </a:ln>
        </p:spPr>
        <p:txBody>
          <a:bodyPr spcFirstLastPara="1" wrap="square" lIns="91425" tIns="91425" rIns="91425" bIns="91425" anchor="t" anchorCtr="0">
            <a:noAutofit/>
          </a:bodyPr>
          <a:lstStyle/>
          <a:p>
            <a:pPr lvl="0" algn="ctr"/>
            <a:r>
              <a:rPr lang="vi-VN" sz="2600" b="1" u="sng" dirty="0">
                <a:solidFill>
                  <a:srgbClr val="FFFFFF"/>
                </a:solidFill>
                <a:effectLst>
                  <a:outerShdw blurRad="38100" dist="38100" dir="2700000" algn="tl">
                    <a:srgbClr val="000000">
                      <a:alpha val="43137"/>
                    </a:srgbClr>
                  </a:outerShdw>
                </a:effectLst>
                <a:latin typeface="+mj-lt"/>
                <a:ea typeface="Trebuchet MS"/>
                <a:cs typeface="Trebuchet MS"/>
                <a:sym typeface="Trebuchet MS"/>
              </a:rPr>
              <a:t>II. Chiến lược định giá hỗn hợp sản phẩm</a:t>
            </a:r>
          </a:p>
          <a:p>
            <a:pPr lvl="0" algn="ctr"/>
            <a:endParaRPr sz="2600" b="1" dirty="0">
              <a:solidFill>
                <a:srgbClr val="FFFFFF"/>
              </a:solidFill>
              <a:latin typeface="+mj-lt"/>
              <a:ea typeface="Trebuchet MS"/>
              <a:cs typeface="Trebuchet MS"/>
              <a:sym typeface="Trebuchet MS"/>
            </a:endParaRPr>
          </a:p>
        </p:txBody>
      </p:sp>
      <p:pic>
        <p:nvPicPr>
          <p:cNvPr id="5" name="Picture 4">
            <a:extLst>
              <a:ext uri="{FF2B5EF4-FFF2-40B4-BE49-F238E27FC236}">
                <a16:creationId xmlns:a16="http://schemas.microsoft.com/office/drawing/2014/main" xmlns="" id="{1B02CC9D-2568-4367-B44E-92825FBC9F77}"/>
              </a:ext>
            </a:extLst>
          </p:cNvPr>
          <p:cNvPicPr>
            <a:picLocks noChangeAspect="1"/>
          </p:cNvPicPr>
          <p:nvPr/>
        </p:nvPicPr>
        <p:blipFill>
          <a:blip r:embed="rId4"/>
          <a:stretch>
            <a:fillRect/>
          </a:stretch>
        </p:blipFill>
        <p:spPr>
          <a:xfrm>
            <a:off x="230591" y="1527861"/>
            <a:ext cx="2625786" cy="2280816"/>
          </a:xfrm>
          <a:prstGeom prst="rect">
            <a:avLst/>
          </a:prstGeom>
        </p:spPr>
      </p:pic>
    </p:spTree>
    <p:extLst>
      <p:ext uri="{BB962C8B-B14F-4D97-AF65-F5344CB8AC3E}">
        <p14:creationId xmlns:p14="http://schemas.microsoft.com/office/powerpoint/2010/main" val="159017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p34"/>
          <p:cNvSpPr/>
          <p:nvPr/>
        </p:nvSpPr>
        <p:spPr>
          <a:xfrm>
            <a:off x="0" y="0"/>
            <a:ext cx="9144000" cy="5143500"/>
          </a:xfrm>
          <a:prstGeom prst="rect">
            <a:avLst/>
          </a:prstGeom>
          <a:solidFill>
            <a:srgbClr val="566579">
              <a:alpha val="857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34"/>
          <p:cNvSpPr txBox="1"/>
          <p:nvPr/>
        </p:nvSpPr>
        <p:spPr>
          <a:xfrm>
            <a:off x="2856377" y="1046802"/>
            <a:ext cx="5993787" cy="3273523"/>
          </a:xfrm>
          <a:prstGeom prst="rect">
            <a:avLst/>
          </a:prstGeom>
          <a:solidFill>
            <a:srgbClr val="EE795B"/>
          </a:solidFill>
          <a:ln>
            <a:noFill/>
          </a:ln>
        </p:spPr>
        <p:txBody>
          <a:bodyPr spcFirstLastPara="1" wrap="square" lIns="91425" tIns="91425" rIns="91425" bIns="91425" anchor="t" anchorCtr="0">
            <a:noAutofit/>
          </a:bodyPr>
          <a:lstStyle/>
          <a:p>
            <a:pPr lvl="0" algn="just"/>
            <a:r>
              <a:rPr lang="en-US" sz="2000" u="sng" dirty="0">
                <a:solidFill>
                  <a:srgbClr val="FFFFFF"/>
                </a:solidFill>
                <a:latin typeface="Times New Roman" panose="02020603050405020304" pitchFamily="18" charset="0"/>
                <a:cs typeface="Times New Roman" panose="02020603050405020304" pitchFamily="18" charset="0"/>
              </a:rPr>
              <a:t>5. </a:t>
            </a:r>
            <a:r>
              <a:rPr lang="vi-VN" sz="2000" u="sng" dirty="0">
                <a:solidFill>
                  <a:srgbClr val="FFFFFF"/>
                </a:solidFill>
                <a:latin typeface="Times New Roman" panose="02020603050405020304" pitchFamily="18" charset="0"/>
                <a:cs typeface="Times New Roman" panose="02020603050405020304" pitchFamily="18" charset="0"/>
              </a:rPr>
              <a:t>Định giá gói sản phẩm:</a:t>
            </a:r>
            <a:r>
              <a:rPr lang="vi-VN" sz="2000" dirty="0">
                <a:solidFill>
                  <a:srgbClr val="FFFFFF"/>
                </a:solidFill>
                <a:latin typeface="Times New Roman" panose="02020603050405020304" pitchFamily="18" charset="0"/>
                <a:cs typeface="Times New Roman" panose="02020603050405020304" pitchFamily="18" charset="0"/>
              </a:rPr>
              <a:t> sử dụng phương pháp này người bán thường kết hợp một số sản phẩm lại với nhau và bán với mức giá thấp hơn. </a:t>
            </a:r>
            <a:endParaRPr lang="en-US" sz="2000" dirty="0">
              <a:solidFill>
                <a:srgbClr val="FFFFFF"/>
              </a:solidFill>
              <a:latin typeface="Times New Roman" panose="02020603050405020304" pitchFamily="18" charset="0"/>
              <a:cs typeface="Times New Roman" panose="02020603050405020304" pitchFamily="18" charset="0"/>
            </a:endParaRPr>
          </a:p>
          <a:p>
            <a:pPr lvl="0" algn="just"/>
            <a:r>
              <a:rPr lang="vi-VN" sz="2000" i="1" u="sng" dirty="0">
                <a:solidFill>
                  <a:srgbClr val="FFFFFF"/>
                </a:solidFill>
                <a:latin typeface="Times New Roman" panose="02020603050405020304" pitchFamily="18" charset="0"/>
                <a:cs typeface="Times New Roman" panose="02020603050405020304" pitchFamily="18" charset="0"/>
              </a:rPr>
              <a:t>Ví dụ</a:t>
            </a:r>
            <a:r>
              <a:rPr lang="vi-VN" sz="2000" i="1" dirty="0">
                <a:solidFill>
                  <a:srgbClr val="FFFFFF"/>
                </a:solidFill>
                <a:latin typeface="Times New Roman" panose="02020603050405020304" pitchFamily="18" charset="0"/>
                <a:cs typeface="Times New Roman" panose="02020603050405020304" pitchFamily="18" charset="0"/>
              </a:rPr>
              <a:t>: các cửa hàng bán thức ăn nhanh thường gộp: hamburger kèm nước cola, gà gán lại với nhau “combo” giá sẽ khác biệt nếu so với mua riêg lẻ từng sản phẩm </a:t>
            </a:r>
          </a:p>
          <a:p>
            <a:pPr lvl="0" algn="just"/>
            <a:endParaRPr lang="vi-VN" sz="2000" i="1" dirty="0">
              <a:solidFill>
                <a:srgbClr val="FFFFFF"/>
              </a:solidFill>
              <a:latin typeface="Times New Roman" panose="02020603050405020304" pitchFamily="18" charset="0"/>
              <a:cs typeface="Times New Roman" panose="02020603050405020304" pitchFamily="18" charset="0"/>
            </a:endParaRPr>
          </a:p>
          <a:p>
            <a:pPr lvl="0" algn="just"/>
            <a:r>
              <a:rPr lang="vi-VN" sz="2000" i="1" dirty="0">
                <a:solidFill>
                  <a:srgbClr val="FFFFFF"/>
                </a:solidFill>
                <a:latin typeface="Times New Roman" panose="02020603050405020304" pitchFamily="18" charset="0"/>
                <a:cs typeface="Times New Roman" panose="02020603050405020304" pitchFamily="18" charset="0"/>
              </a:rPr>
              <a:t>Microsoft office được bán dưới dạng một gói phần mềm bao gồm: word, ex,…</a:t>
            </a:r>
          </a:p>
          <a:p>
            <a:pPr lvl="0" algn="just"/>
            <a:endParaRPr lang="en-GB" sz="2000" i="1" dirty="0">
              <a:solidFill>
                <a:srgbClr val="FFFFFF"/>
              </a:solidFill>
              <a:latin typeface="Times New Roman" panose="02020603050405020304" pitchFamily="18" charset="0"/>
              <a:cs typeface="Times New Roman" panose="02020603050405020304" pitchFamily="18" charset="0"/>
            </a:endParaRPr>
          </a:p>
        </p:txBody>
      </p:sp>
      <p:sp>
        <p:nvSpPr>
          <p:cNvPr id="275" name="Google Shape;275;p34"/>
          <p:cNvSpPr txBox="1"/>
          <p:nvPr/>
        </p:nvSpPr>
        <p:spPr>
          <a:xfrm>
            <a:off x="55659" y="0"/>
            <a:ext cx="6528022" cy="727705"/>
          </a:xfrm>
          <a:prstGeom prst="rect">
            <a:avLst/>
          </a:prstGeom>
          <a:noFill/>
          <a:ln>
            <a:noFill/>
          </a:ln>
        </p:spPr>
        <p:txBody>
          <a:bodyPr spcFirstLastPara="1" wrap="square" lIns="91425" tIns="91425" rIns="91425" bIns="91425" anchor="t" anchorCtr="0">
            <a:noAutofit/>
          </a:bodyPr>
          <a:lstStyle/>
          <a:p>
            <a:pPr lvl="0" algn="ctr"/>
            <a:r>
              <a:rPr lang="vi-VN" sz="2600" b="1" u="sng" dirty="0">
                <a:solidFill>
                  <a:srgbClr val="FFFFFF"/>
                </a:solidFill>
                <a:effectLst>
                  <a:outerShdw blurRad="38100" dist="38100" dir="2700000" algn="tl">
                    <a:srgbClr val="000000">
                      <a:alpha val="43137"/>
                    </a:srgbClr>
                  </a:outerShdw>
                </a:effectLst>
                <a:latin typeface="+mj-lt"/>
                <a:ea typeface="Trebuchet MS"/>
                <a:cs typeface="Trebuchet MS"/>
                <a:sym typeface="Trebuchet MS"/>
              </a:rPr>
              <a:t>II. Chiến lược định giá hỗn hợp sản phẩm</a:t>
            </a:r>
          </a:p>
          <a:p>
            <a:pPr lvl="0" algn="ctr"/>
            <a:endParaRPr sz="2600" b="1" dirty="0">
              <a:solidFill>
                <a:srgbClr val="FFFFFF"/>
              </a:solidFill>
              <a:latin typeface="+mj-lt"/>
              <a:ea typeface="Trebuchet MS"/>
              <a:cs typeface="Trebuchet MS"/>
              <a:sym typeface="Trebuchet MS"/>
            </a:endParaRPr>
          </a:p>
        </p:txBody>
      </p:sp>
      <p:pic>
        <p:nvPicPr>
          <p:cNvPr id="5" name="Picture 4">
            <a:extLst>
              <a:ext uri="{FF2B5EF4-FFF2-40B4-BE49-F238E27FC236}">
                <a16:creationId xmlns:a16="http://schemas.microsoft.com/office/drawing/2014/main" xmlns="" id="{1B02CC9D-2568-4367-B44E-92825FBC9F77}"/>
              </a:ext>
            </a:extLst>
          </p:cNvPr>
          <p:cNvPicPr>
            <a:picLocks noChangeAspect="1"/>
          </p:cNvPicPr>
          <p:nvPr/>
        </p:nvPicPr>
        <p:blipFill>
          <a:blip r:embed="rId4"/>
          <a:stretch>
            <a:fillRect/>
          </a:stretch>
        </p:blipFill>
        <p:spPr>
          <a:xfrm>
            <a:off x="230591" y="1661822"/>
            <a:ext cx="2625786" cy="2043485"/>
          </a:xfrm>
          <a:prstGeom prst="rect">
            <a:avLst/>
          </a:prstGeom>
        </p:spPr>
      </p:pic>
    </p:spTree>
    <p:extLst>
      <p:ext uri="{BB962C8B-B14F-4D97-AF65-F5344CB8AC3E}">
        <p14:creationId xmlns:p14="http://schemas.microsoft.com/office/powerpoint/2010/main" val="271436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a:extLst>
              <a:ext uri="{FF2B5EF4-FFF2-40B4-BE49-F238E27FC236}">
                <a16:creationId xmlns:a16="http://schemas.microsoft.com/office/drawing/2014/main" xmlns="" id="{36D23557-30C9-4157-A059-EC7ABCBF4983}"/>
              </a:ext>
            </a:extLst>
          </p:cNvPr>
          <p:cNvSpPr/>
          <p:nvPr/>
        </p:nvSpPr>
        <p:spPr>
          <a:xfrm>
            <a:off x="0" y="1"/>
            <a:ext cx="9144000" cy="111523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A647BAD5-D2DB-40D8-9954-E20977EA313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76000"/>
                    </a14:imgEffect>
                  </a14:imgLayer>
                </a14:imgProps>
              </a:ext>
            </a:extLst>
          </a:blip>
          <a:stretch>
            <a:fillRect/>
          </a:stretch>
        </p:blipFill>
        <p:spPr>
          <a:xfrm>
            <a:off x="3347242" y="1115232"/>
            <a:ext cx="5796758" cy="4028268"/>
          </a:xfrm>
          <a:prstGeom prst="rect">
            <a:avLst/>
          </a:prstGeom>
        </p:spPr>
      </p:pic>
      <p:sp>
        <p:nvSpPr>
          <p:cNvPr id="860" name="Google Shape;860;p51"/>
          <p:cNvSpPr txBox="1">
            <a:spLocks noGrp="1"/>
          </p:cNvSpPr>
          <p:nvPr>
            <p:ph type="title"/>
          </p:nvPr>
        </p:nvSpPr>
        <p:spPr>
          <a:xfrm>
            <a:off x="224235" y="48094"/>
            <a:ext cx="8520600"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I</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vi-VN" sz="2600" b="1" u="sng" dirty="0">
                <a:effectLst>
                  <a:outerShdw blurRad="38100" dist="38100" dir="2700000" algn="tl">
                    <a:srgbClr val="000000">
                      <a:alpha val="43137"/>
                    </a:srgbClr>
                  </a:outerShdw>
                </a:effectLst>
                <a:latin typeface="+mj-lt"/>
              </a:rPr>
              <a:t>I.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Chiến</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t>
            </a:r>
            <a:r>
              <a:rPr lang="vi-VN"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ợc</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chỉnh</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endParaRPr lang="vi-VN"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12</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2" y="1115232"/>
            <a:ext cx="8954896" cy="4322422"/>
            <a:chOff x="408494" y="1312457"/>
            <a:chExt cx="4849119" cy="3324212"/>
          </a:xfrm>
        </p:grpSpPr>
        <p:sp>
          <p:nvSpPr>
            <p:cNvPr id="864" name="Google Shape;864;p51"/>
            <p:cNvSpPr/>
            <p:nvPr/>
          </p:nvSpPr>
          <p:spPr>
            <a:xfrm>
              <a:off x="408494" y="1312457"/>
              <a:ext cx="1812546" cy="3097989"/>
            </a:xfrm>
            <a:prstGeom prst="rect">
              <a:avLst/>
            </a:prstGeom>
            <a:solidFill>
              <a:srgbClr val="566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867" name="Google Shape;867;p51"/>
            <p:cNvSpPr txBox="1"/>
            <p:nvPr/>
          </p:nvSpPr>
          <p:spPr>
            <a:xfrm>
              <a:off x="447244" y="2655677"/>
              <a:ext cx="1692129" cy="1980992"/>
            </a:xfrm>
            <a:prstGeom prst="rect">
              <a:avLst/>
            </a:prstGeom>
            <a:noFill/>
            <a:ln>
              <a:noFill/>
            </a:ln>
          </p:spPr>
          <p:txBody>
            <a:bodyPr spcFirstLastPara="1" wrap="square" lIns="91425" tIns="91425" rIns="91425" bIns="91425" anchor="t" anchorCtr="0">
              <a:noAutofit/>
            </a:bodyPr>
            <a:lstStyle/>
            <a:p>
              <a:pPr lvl="0" algn="just"/>
              <a:r>
                <a:rPr lang="vi-VN" sz="2000" dirty="0">
                  <a:solidFill>
                    <a:srgbClr val="FFFFFF"/>
                  </a:solidFill>
                  <a:latin typeface="Times New Roman" panose="02020603050405020304" pitchFamily="18" charset="0"/>
                  <a:ea typeface="Trebuchet MS"/>
                  <a:cs typeface="Times New Roman" panose="02020603050405020304" pitchFamily="18" charset="0"/>
                  <a:sym typeface="Trebuchet MS"/>
                </a:rPr>
                <a:t>Hầu hết các doanh nghiệp đều chỉnh giá để thể hiện lòng biết ơn đến người tiêu d</a:t>
              </a:r>
              <a:r>
                <a:rPr lang="en-US" sz="2000" dirty="0">
                  <a:solidFill>
                    <a:srgbClr val="FFFFFF"/>
                  </a:solidFill>
                  <a:latin typeface="Times New Roman" panose="02020603050405020304" pitchFamily="18" charset="0"/>
                  <a:ea typeface="Trebuchet MS"/>
                  <a:cs typeface="Times New Roman" panose="02020603050405020304" pitchFamily="18" charset="0"/>
                  <a:sym typeface="Trebuchet MS"/>
                </a:rPr>
                <a:t>ù</a:t>
              </a:r>
              <a:r>
                <a:rPr lang="vi-VN" sz="2000" dirty="0">
                  <a:solidFill>
                    <a:srgbClr val="FFFFFF"/>
                  </a:solidFill>
                  <a:latin typeface="Times New Roman" panose="02020603050405020304" pitchFamily="18" charset="0"/>
                  <a:ea typeface="Trebuchet MS"/>
                  <a:cs typeface="Times New Roman" panose="02020603050405020304" pitchFamily="18" charset="0"/>
                  <a:sym typeface="Trebuchet MS"/>
                </a:rPr>
                <a:t>ng. Vì có những phản ứng tích cực với sản phẩm, chảng hạn như thanh toán sớm, mua nhiều sản phẩm. </a:t>
              </a:r>
              <a:endParaRPr sz="2000" dirty="0">
                <a:solidFill>
                  <a:srgbClr val="FFFFFF"/>
                </a:solidFill>
                <a:latin typeface="Times New Roman" panose="02020603050405020304" pitchFamily="18" charset="0"/>
                <a:ea typeface="Trebuchet MS"/>
                <a:cs typeface="Times New Roman" panose="02020603050405020304" pitchFamily="18" charset="0"/>
                <a:sym typeface="Trebuchet MS"/>
              </a:endParaRPr>
            </a:p>
          </p:txBody>
        </p:sp>
      </p:grpSp>
      <p:sp>
        <p:nvSpPr>
          <p:cNvPr id="28" name="Google Shape;860;p51">
            <a:extLst>
              <a:ext uri="{FF2B5EF4-FFF2-40B4-BE49-F238E27FC236}">
                <a16:creationId xmlns:a16="http://schemas.microsoft.com/office/drawing/2014/main" xmlns="" id="{2DCF152D-AB4D-4747-AC94-46E6BD9D8FCA}"/>
              </a:ext>
            </a:extLst>
          </p:cNvPr>
          <p:cNvSpPr txBox="1">
            <a:spLocks/>
          </p:cNvSpPr>
          <p:nvPr/>
        </p:nvSpPr>
        <p:spPr>
          <a:xfrm>
            <a:off x="224235" y="554169"/>
            <a:ext cx="8520600" cy="46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400" b="1" dirty="0">
                <a:solidFill>
                  <a:srgbClr val="0070C0"/>
                </a:solidFill>
                <a:latin typeface="+mj-lt"/>
              </a:rPr>
              <a:t>1. Định </a:t>
            </a:r>
            <a:r>
              <a:rPr lang="en-US" sz="2400" b="1" dirty="0" err="1">
                <a:solidFill>
                  <a:srgbClr val="0070C0"/>
                </a:solidFill>
                <a:latin typeface="Times New Roman" panose="02020603050405020304" pitchFamily="18" charset="0"/>
                <a:cs typeface="Times New Roman" panose="02020603050405020304" pitchFamily="18" charset="0"/>
              </a:rPr>
              <a:t>giá</a:t>
            </a:r>
            <a:r>
              <a:rPr lang="vi-VN" sz="2400" b="1" dirty="0">
                <a:solidFill>
                  <a:srgbClr val="0070C0"/>
                </a:solidFill>
                <a:latin typeface="+mj-lt"/>
              </a:rPr>
              <a:t> chiết khấu và thương mại:</a:t>
            </a:r>
          </a:p>
        </p:txBody>
      </p:sp>
      <p:pic>
        <p:nvPicPr>
          <p:cNvPr id="29" name="Picture 28">
            <a:extLst>
              <a:ext uri="{FF2B5EF4-FFF2-40B4-BE49-F238E27FC236}">
                <a16:creationId xmlns:a16="http://schemas.microsoft.com/office/drawing/2014/main" xmlns="" id="{758C833A-35C2-48E1-865B-F0F4666CC57E}"/>
              </a:ext>
            </a:extLst>
          </p:cNvPr>
          <p:cNvPicPr>
            <a:picLocks noChangeAspect="1"/>
          </p:cNvPicPr>
          <p:nvPr/>
        </p:nvPicPr>
        <p:blipFill>
          <a:blip r:embed="rId5"/>
          <a:stretch>
            <a:fillRect/>
          </a:stretch>
        </p:blipFill>
        <p:spPr>
          <a:xfrm>
            <a:off x="-1" y="1100719"/>
            <a:ext cx="3010024" cy="1528556"/>
          </a:xfrm>
          <a:prstGeom prst="rect">
            <a:avLst/>
          </a:prstGeom>
          <a:scene3d>
            <a:camera prst="perspectiveRight"/>
            <a:lightRig rig="threePt" dir="t"/>
          </a:scene3d>
        </p:spPr>
      </p:pic>
      <p:graphicFrame>
        <p:nvGraphicFramePr>
          <p:cNvPr id="18" name="Diagram 17">
            <a:extLst>
              <a:ext uri="{FF2B5EF4-FFF2-40B4-BE49-F238E27FC236}">
                <a16:creationId xmlns:a16="http://schemas.microsoft.com/office/drawing/2014/main" xmlns="" id="{B6D7E21B-4FED-4E4A-AF1F-0FCF19B752FF}"/>
              </a:ext>
            </a:extLst>
          </p:cNvPr>
          <p:cNvGraphicFramePr/>
          <p:nvPr>
            <p:extLst>
              <p:ext uri="{D42A27DB-BD31-4B8C-83A1-F6EECF244321}">
                <p14:modId xmlns:p14="http://schemas.microsoft.com/office/powerpoint/2010/main" val="407959821"/>
              </p:ext>
            </p:extLst>
          </p:nvPr>
        </p:nvGraphicFramePr>
        <p:xfrm>
          <a:off x="3429006" y="1155709"/>
          <a:ext cx="5763972" cy="38428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5346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15" name="Rectangle 14">
            <a:extLst>
              <a:ext uri="{FF2B5EF4-FFF2-40B4-BE49-F238E27FC236}">
                <a16:creationId xmlns:a16="http://schemas.microsoft.com/office/drawing/2014/main" xmlns="" id="{BB2249AB-5382-4250-B862-1CDF091F1129}"/>
              </a:ext>
            </a:extLst>
          </p:cNvPr>
          <p:cNvSpPr/>
          <p:nvPr/>
        </p:nvSpPr>
        <p:spPr>
          <a:xfrm>
            <a:off x="0" y="1"/>
            <a:ext cx="9144000" cy="111523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A647BAD5-D2DB-40D8-9954-E20977EA313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76000"/>
                    </a14:imgEffect>
                  </a14:imgLayer>
                </a14:imgProps>
              </a:ext>
            </a:extLst>
          </a:blip>
          <a:stretch>
            <a:fillRect/>
          </a:stretch>
        </p:blipFill>
        <p:spPr>
          <a:xfrm>
            <a:off x="3229717" y="1113616"/>
            <a:ext cx="5914284" cy="4029884"/>
          </a:xfrm>
          <a:prstGeom prst="rect">
            <a:avLst/>
          </a:prstGeom>
        </p:spPr>
      </p:pic>
      <p:sp>
        <p:nvSpPr>
          <p:cNvPr id="860" name="Google Shape;860;p51"/>
          <p:cNvSpPr txBox="1">
            <a:spLocks noGrp="1"/>
          </p:cNvSpPr>
          <p:nvPr>
            <p:ph type="title"/>
          </p:nvPr>
        </p:nvSpPr>
        <p:spPr>
          <a:xfrm>
            <a:off x="240138" y="48486"/>
            <a:ext cx="8520600"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II</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vi-VN" sz="2600" b="1" u="sng" dirty="0">
                <a:effectLst>
                  <a:outerShdw blurRad="38100" dist="38100" dir="2700000" algn="tl">
                    <a:srgbClr val="000000">
                      <a:alpha val="43137"/>
                    </a:srgbClr>
                  </a:outerShdw>
                </a:effectLst>
                <a:latin typeface="+mj-lt"/>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Chiến</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t>
            </a:r>
            <a:r>
              <a:rPr lang="vi-VN"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ợc</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chỉnh</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endParaRPr lang="vi-VN"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13</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70034" y="1013768"/>
            <a:ext cx="9214034" cy="4132940"/>
            <a:chOff x="369512" y="1226946"/>
            <a:chExt cx="5341395" cy="3376495"/>
          </a:xfrm>
        </p:grpSpPr>
        <p:sp>
          <p:nvSpPr>
            <p:cNvPr id="864" name="Google Shape;864;p51"/>
            <p:cNvSpPr/>
            <p:nvPr/>
          </p:nvSpPr>
          <p:spPr>
            <a:xfrm>
              <a:off x="408494" y="1294598"/>
              <a:ext cx="1872273" cy="3305628"/>
            </a:xfrm>
            <a:prstGeom prst="rect">
              <a:avLst/>
            </a:prstGeom>
            <a:solidFill>
              <a:srgbClr val="566579"/>
            </a:solidFill>
            <a:ln w="1270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867" name="Google Shape;867;p51"/>
            <p:cNvSpPr txBox="1"/>
            <p:nvPr/>
          </p:nvSpPr>
          <p:spPr>
            <a:xfrm>
              <a:off x="369512" y="2789093"/>
              <a:ext cx="1880127" cy="810161"/>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20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sym typeface="Trebuchet MS"/>
              </a:endParaRPr>
            </a:p>
          </p:txBody>
        </p:sp>
        <p:sp>
          <p:nvSpPr>
            <p:cNvPr id="866" name="Google Shape;866;p51"/>
            <p:cNvSpPr txBox="1"/>
            <p:nvPr/>
          </p:nvSpPr>
          <p:spPr>
            <a:xfrm>
              <a:off x="2249639" y="1226946"/>
              <a:ext cx="3461268" cy="3376495"/>
            </a:xfrm>
            <a:prstGeom prst="rect">
              <a:avLst/>
            </a:prstGeom>
            <a:noFill/>
            <a:ln>
              <a:noFill/>
            </a:ln>
          </p:spPr>
          <p:txBody>
            <a:bodyPr spcFirstLastPara="1" wrap="square" lIns="91425" tIns="91425" rIns="91425" bIns="91425" anchor="t" anchorCtr="0">
              <a:noAutofit/>
            </a:bodyPr>
            <a:lstStyle/>
            <a:p>
              <a:pPr marL="285750" lvl="0" indent="-285750" algn="just">
                <a:buClr>
                  <a:schemeClr val="bg1"/>
                </a:buClr>
                <a:buFont typeface="Wingdings" panose="05000000000000000000" pitchFamily="2" charset="2"/>
                <a:buChar char="Ø"/>
              </a:pPr>
              <a:r>
                <a:rPr lang="en-US" sz="2000" dirty="0">
                  <a:solidFill>
                    <a:schemeClr val="bg1"/>
                  </a:solidFill>
                  <a:latin typeface="Times New Roman" panose="02020603050405020304" pitchFamily="18" charset="0"/>
                  <a:cs typeface="Times New Roman" panose="02020603050405020304" pitchFamily="18" charset="0"/>
                </a:rPr>
                <a:t>C</a:t>
              </a:r>
              <a:r>
                <a:rPr lang="vi-VN" sz="2000" dirty="0">
                  <a:solidFill>
                    <a:schemeClr val="bg1"/>
                  </a:solidFill>
                  <a:latin typeface="Times New Roman" panose="02020603050405020304" pitchFamily="18" charset="0"/>
                  <a:cs typeface="Times New Roman" panose="02020603050405020304" pitchFamily="18" charset="0"/>
                </a:rPr>
                <a:t>ác </a:t>
              </a:r>
              <a:r>
                <a:rPr lang="vi-VN" sz="2000" dirty="0">
                  <a:solidFill>
                    <a:schemeClr val="bg1"/>
                  </a:solidFill>
                  <a:latin typeface="+mj-lt"/>
                </a:rPr>
                <a:t>khách hàng khác nhau trả các mức giá khác nhau cho cùng  một sản phẩm, dịch vụ. </a:t>
              </a:r>
              <a:endParaRPr lang="en-US" sz="2000" dirty="0">
                <a:solidFill>
                  <a:schemeClr val="bg1"/>
                </a:solidFill>
                <a:latin typeface="+mj-lt"/>
              </a:endParaRPr>
            </a:p>
            <a:p>
              <a:pPr marL="285750" lvl="0" algn="just">
                <a:buClr>
                  <a:schemeClr val="bg1"/>
                </a:buClr>
              </a:pPr>
              <a:r>
                <a:rPr lang="vi-VN" sz="2000" i="1" u="sng" dirty="0">
                  <a:solidFill>
                    <a:schemeClr val="bg1"/>
                  </a:solidFill>
                  <a:latin typeface="+mj-lt"/>
                </a:rPr>
                <a:t>Ví dụ</a:t>
              </a:r>
              <a:r>
                <a:rPr lang="vi-VN" sz="2000" i="1" dirty="0">
                  <a:solidFill>
                    <a:schemeClr val="bg1"/>
                  </a:solidFill>
                  <a:latin typeface="+mj-lt"/>
                </a:rPr>
                <a:t>: các bảo tàng, rạp phim thường tính mức giá khác nhau cho từng độ tuổi.</a:t>
              </a:r>
            </a:p>
            <a:p>
              <a:pPr marL="285750" lvl="0" indent="-285750" algn="just">
                <a:buClr>
                  <a:schemeClr val="bg1"/>
                </a:buClr>
                <a:buFont typeface="Wingdings" panose="05000000000000000000" pitchFamily="2" charset="2"/>
                <a:buChar char="Ø"/>
              </a:pPr>
              <a:r>
                <a:rPr lang="vi-VN" sz="2000" dirty="0">
                  <a:solidFill>
                    <a:schemeClr val="bg1"/>
                  </a:solidFill>
                  <a:latin typeface="+mj-lt"/>
                </a:rPr>
                <a:t>Để chiến lược định giá phân khúc hiệu quả thì cần có một số điều kiện nhất đinh:</a:t>
              </a:r>
            </a:p>
            <a:p>
              <a:pPr marL="111125" lvl="0" algn="just"/>
              <a:r>
                <a:rPr lang="vi-VN" sz="2000" dirty="0">
                  <a:solidFill>
                    <a:schemeClr val="bg1"/>
                  </a:solidFill>
                  <a:latin typeface="+mj-lt"/>
                </a:rPr>
                <a:t>+ Thị phần phải được chia thành các phân khúc khác nhau một cách dễ dàng.</a:t>
              </a:r>
            </a:p>
            <a:p>
              <a:pPr marL="111125" lvl="0" algn="just"/>
              <a:r>
                <a:rPr lang="vi-VN" sz="2000" dirty="0">
                  <a:solidFill>
                    <a:schemeClr val="bg1"/>
                  </a:solidFill>
                  <a:latin typeface="+mj-lt"/>
                </a:rPr>
                <a:t>+ Mỗi phân khúc ph</a:t>
              </a:r>
              <a:r>
                <a:rPr lang="en-US" sz="2000" dirty="0" err="1">
                  <a:solidFill>
                    <a:schemeClr val="bg1"/>
                  </a:solidFill>
                  <a:latin typeface="Times New Roman" panose="02020603050405020304" pitchFamily="18" charset="0"/>
                  <a:cs typeface="Times New Roman" panose="02020603050405020304" pitchFamily="18" charset="0"/>
                </a:rPr>
                <a:t>ải</a:t>
              </a:r>
              <a:r>
                <a:rPr lang="vi-VN" sz="2000" dirty="0">
                  <a:solidFill>
                    <a:schemeClr val="bg1"/>
                  </a:solidFill>
                  <a:latin typeface="+mj-lt"/>
                </a:rPr>
                <a:t> thể hiện mức độ khác nhau của nhu cầu</a:t>
              </a:r>
            </a:p>
            <a:p>
              <a:pPr marL="111125" lvl="0" algn="just"/>
              <a:r>
                <a:rPr lang="vi-VN" sz="2000" dirty="0">
                  <a:solidFill>
                    <a:schemeClr val="bg1"/>
                  </a:solidFill>
                  <a:latin typeface="+mj-lt"/>
                </a:rPr>
                <a:t>+ Chi phí của phân khúc và tiếp cận thị trường không vượt quá doanh thu thặng dư</a:t>
              </a:r>
            </a:p>
            <a:p>
              <a:pPr marL="111125" lvl="0" algn="just"/>
              <a:r>
                <a:rPr lang="vi-VN" sz="2000" dirty="0">
                  <a:solidFill>
                    <a:schemeClr val="bg1"/>
                  </a:solidFill>
                  <a:latin typeface="+mj-lt"/>
                </a:rPr>
                <a:t>+ Giá theo phân khúc được áp dụng phải theo luật định. </a:t>
              </a:r>
              <a:endParaRPr lang="en-US" sz="2000" dirty="0">
                <a:solidFill>
                  <a:schemeClr val="bg1"/>
                </a:solidFill>
                <a:latin typeface="+mj-lt"/>
              </a:endParaRPr>
            </a:p>
            <a:p>
              <a:pPr lvl="0" algn="just"/>
              <a:r>
                <a:rPr lang="vi-VN" sz="2000" dirty="0">
                  <a:solidFill>
                    <a:schemeClr val="bg1"/>
                  </a:solidFill>
                  <a:latin typeface="+mj-lt"/>
                  <a:sym typeface="Wingdings" panose="05000000000000000000" pitchFamily="2" charset="2"/>
                </a:rPr>
                <a:t>. </a:t>
              </a:r>
              <a:endParaRPr lang="vi-VN" sz="2000" dirty="0">
                <a:solidFill>
                  <a:schemeClr val="bg1"/>
                </a:solidFill>
                <a:latin typeface="+mj-lt"/>
              </a:endParaRPr>
            </a:p>
          </p:txBody>
        </p:sp>
      </p:grpSp>
      <p:sp>
        <p:nvSpPr>
          <p:cNvPr id="28" name="Google Shape;860;p51">
            <a:extLst>
              <a:ext uri="{FF2B5EF4-FFF2-40B4-BE49-F238E27FC236}">
                <a16:creationId xmlns:a16="http://schemas.microsoft.com/office/drawing/2014/main" xmlns="" id="{2DCF152D-AB4D-4747-AC94-46E6BD9D8FCA}"/>
              </a:ext>
            </a:extLst>
          </p:cNvPr>
          <p:cNvSpPr txBox="1">
            <a:spLocks/>
          </p:cNvSpPr>
          <p:nvPr/>
        </p:nvSpPr>
        <p:spPr>
          <a:xfrm>
            <a:off x="240138" y="531127"/>
            <a:ext cx="8520600" cy="46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solidFill>
                  <a:srgbClr val="0070C0"/>
                </a:solidFill>
                <a:latin typeface="Times New Roman" panose="02020603050405020304" pitchFamily="18" charset="0"/>
                <a:cs typeface="Times New Roman" panose="02020603050405020304" pitchFamily="18" charset="0"/>
              </a:rPr>
              <a:t>2</a:t>
            </a:r>
            <a:r>
              <a:rPr lang="vi-VN" sz="2400" b="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mj-lt"/>
              </a:rPr>
              <a:t>Định giá </a:t>
            </a:r>
            <a:r>
              <a:rPr lang="en-US" sz="2400" b="1" dirty="0" err="1">
                <a:solidFill>
                  <a:srgbClr val="0070C0"/>
                </a:solidFill>
                <a:latin typeface="Times New Roman" panose="02020603050405020304" pitchFamily="18" charset="0"/>
                <a:cs typeface="Times New Roman" panose="02020603050405020304" pitchFamily="18" charset="0"/>
              </a:rPr>
              <a:t>phân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khúc</a:t>
            </a:r>
            <a:endParaRPr lang="vi-VN" sz="2400" b="1" dirty="0">
              <a:solidFill>
                <a:srgbClr val="0070C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01466AF1-4DC2-4A9C-99BB-20941A6FA2D2}"/>
              </a:ext>
            </a:extLst>
          </p:cNvPr>
          <p:cNvSpPr/>
          <p:nvPr/>
        </p:nvSpPr>
        <p:spPr>
          <a:xfrm>
            <a:off x="78413" y="2860530"/>
            <a:ext cx="3016404" cy="1938992"/>
          </a:xfrm>
          <a:prstGeom prst="rect">
            <a:avLst/>
          </a:prstGeom>
        </p:spPr>
        <p:txBody>
          <a:bodyPr wrap="square">
            <a:spAutoFit/>
          </a:bodyPr>
          <a:lstStyle/>
          <a:p>
            <a:pPr algn="just"/>
            <a:r>
              <a:rPr lang="en-US" sz="2000" dirty="0" err="1">
                <a:solidFill>
                  <a:schemeClr val="bg1"/>
                </a:solidFill>
                <a:latin typeface="Times New Roman" panose="02020603050405020304" pitchFamily="18" charset="0"/>
                <a:cs typeface="Times New Roman" panose="02020603050405020304" pitchFamily="18" charset="0"/>
              </a:rPr>
              <a:t>Doanh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nghiệp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một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sản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phẩm</a:t>
            </a:r>
            <a:r>
              <a:rPr lang="en-US" sz="2000" dirty="0">
                <a:solidFill>
                  <a:schemeClr val="bg1"/>
                </a:solidFill>
                <a:latin typeface="Times New Roman" panose="02020603050405020304" pitchFamily="18" charset="0"/>
                <a:cs typeface="Times New Roman" panose="02020603050405020304" pitchFamily="18" charset="0"/>
              </a:rPr>
              <a:t> hay </a:t>
            </a:r>
            <a:r>
              <a:rPr lang="en-US" sz="2000" dirty="0" err="1">
                <a:solidFill>
                  <a:schemeClr val="bg1"/>
                </a:solidFill>
                <a:latin typeface="Times New Roman" panose="02020603050405020304" pitchFamily="18" charset="0"/>
                <a:cs typeface="Times New Roman" panose="02020603050405020304" pitchFamily="18" charset="0"/>
              </a:rPr>
              <a:t>dịch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vụ</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hai</a:t>
            </a:r>
            <a:r>
              <a:rPr lang="en-US" sz="2000" dirty="0">
                <a:solidFill>
                  <a:schemeClr val="bg1"/>
                </a:solidFill>
                <a:latin typeface="Times New Roman" panose="02020603050405020304" pitchFamily="18" charset="0"/>
                <a:cs typeface="Times New Roman" panose="02020603050405020304" pitchFamily="18" charset="0"/>
              </a:rPr>
              <a:t> hay </a:t>
            </a:r>
            <a:r>
              <a:rPr lang="en-US" sz="2000" dirty="0" err="1">
                <a:solidFill>
                  <a:schemeClr val="bg1"/>
                </a:solidFill>
                <a:latin typeface="Times New Roman" panose="02020603050405020304" pitchFamily="18" charset="0"/>
                <a:cs typeface="Times New Roman" panose="02020603050405020304" pitchFamily="18" charset="0"/>
              </a:rPr>
              <a:t>nhiều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mức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giá</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sự</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chênh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lệch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giữa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mức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giá</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dựa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sự</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biệt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chi </a:t>
            </a:r>
            <a:r>
              <a:rPr lang="en-US" sz="2000" dirty="0" err="1">
                <a:solidFill>
                  <a:schemeClr val="bg1"/>
                </a:solidFill>
                <a:latin typeface="Times New Roman" panose="02020603050405020304" pitchFamily="18" charset="0"/>
                <a:cs typeface="Times New Roman" panose="02020603050405020304" pitchFamily="18" charset="0"/>
              </a:rPr>
              <a:t>phí</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xmlns="" id="{8D9FD519-839A-4D42-815C-148F9CB8521F}"/>
              </a:ext>
            </a:extLst>
          </p:cNvPr>
          <p:cNvPicPr>
            <a:picLocks noChangeAspect="1"/>
          </p:cNvPicPr>
          <p:nvPr/>
        </p:nvPicPr>
        <p:blipFill>
          <a:blip r:embed="rId5"/>
          <a:stretch>
            <a:fillRect/>
          </a:stretch>
        </p:blipFill>
        <p:spPr>
          <a:xfrm>
            <a:off x="0" y="1090394"/>
            <a:ext cx="3016404" cy="1687328"/>
          </a:xfrm>
          <a:prstGeom prst="rect">
            <a:avLst/>
          </a:prstGeom>
        </p:spPr>
      </p:pic>
    </p:spTree>
    <p:extLst>
      <p:ext uri="{BB962C8B-B14F-4D97-AF65-F5344CB8AC3E}">
        <p14:creationId xmlns:p14="http://schemas.microsoft.com/office/powerpoint/2010/main" val="3433189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15" name="Rectangle 14">
            <a:extLst>
              <a:ext uri="{FF2B5EF4-FFF2-40B4-BE49-F238E27FC236}">
                <a16:creationId xmlns:a16="http://schemas.microsoft.com/office/drawing/2014/main" xmlns="" id="{BB2249AB-5382-4250-B862-1CDF091F1129}"/>
              </a:ext>
            </a:extLst>
          </p:cNvPr>
          <p:cNvSpPr/>
          <p:nvPr/>
        </p:nvSpPr>
        <p:spPr>
          <a:xfrm>
            <a:off x="0" y="1"/>
            <a:ext cx="9144000" cy="111523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A647BAD5-D2DB-40D8-9954-E20977EA313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76000"/>
                    </a14:imgEffect>
                  </a14:imgLayer>
                </a14:imgProps>
              </a:ext>
            </a:extLst>
          </a:blip>
          <a:stretch>
            <a:fillRect/>
          </a:stretch>
        </p:blipFill>
        <p:spPr>
          <a:xfrm>
            <a:off x="3229717" y="1113616"/>
            <a:ext cx="5914284" cy="4029884"/>
          </a:xfrm>
          <a:prstGeom prst="rect">
            <a:avLst/>
          </a:prstGeom>
        </p:spPr>
      </p:pic>
      <p:sp>
        <p:nvSpPr>
          <p:cNvPr id="860" name="Google Shape;860;p51"/>
          <p:cNvSpPr txBox="1">
            <a:spLocks noGrp="1"/>
          </p:cNvSpPr>
          <p:nvPr>
            <p:ph type="title"/>
          </p:nvPr>
        </p:nvSpPr>
        <p:spPr>
          <a:xfrm>
            <a:off x="240138" y="48486"/>
            <a:ext cx="8520600" cy="465600"/>
          </a:xfrm>
          <a:prstGeom prst="rect">
            <a:avLst/>
          </a:prstGeom>
        </p:spPr>
        <p:txBody>
          <a:bodyPr spcFirstLastPara="1" wrap="square" lIns="91425" tIns="91425" rIns="91425" bIns="91425" anchor="t" anchorCtr="0">
            <a:noAutofit/>
          </a:bodyPr>
          <a:lstStyle/>
          <a:p>
            <a:pPr lvl="0"/>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a:t>
            </a:r>
            <a:r>
              <a:rPr lang="vi-VN" sz="2600" b="1" u="sng" dirty="0">
                <a:effectLst>
                  <a:outerShdw blurRad="38100" dist="38100" dir="2700000" algn="tl">
                    <a:srgbClr val="000000">
                      <a:alpha val="43137"/>
                    </a:srgbClr>
                  </a:outerShdw>
                </a:effectLst>
                <a:latin typeface="+mj-lt"/>
              </a:rPr>
              <a:t>Chiến lược điều chỉnh giá</a:t>
            </a: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14</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70034" y="1108953"/>
            <a:ext cx="9214034" cy="4037756"/>
            <a:chOff x="369512" y="1304709"/>
            <a:chExt cx="5341395" cy="3298732"/>
          </a:xfrm>
        </p:grpSpPr>
        <p:sp>
          <p:nvSpPr>
            <p:cNvPr id="864" name="Google Shape;864;p51"/>
            <p:cNvSpPr/>
            <p:nvPr/>
          </p:nvSpPr>
          <p:spPr>
            <a:xfrm>
              <a:off x="408494" y="1304709"/>
              <a:ext cx="1872273" cy="3295516"/>
            </a:xfrm>
            <a:prstGeom prst="rect">
              <a:avLst/>
            </a:prstGeom>
            <a:solidFill>
              <a:srgbClr val="566579"/>
            </a:solidFill>
            <a:ln w="1270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867" name="Google Shape;867;p51"/>
            <p:cNvSpPr txBox="1"/>
            <p:nvPr/>
          </p:nvSpPr>
          <p:spPr>
            <a:xfrm>
              <a:off x="369512" y="2789093"/>
              <a:ext cx="1880127" cy="810161"/>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20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sym typeface="Trebuchet MS"/>
              </a:endParaRPr>
            </a:p>
          </p:txBody>
        </p:sp>
        <p:sp>
          <p:nvSpPr>
            <p:cNvPr id="866" name="Google Shape;866;p51"/>
            <p:cNvSpPr txBox="1"/>
            <p:nvPr/>
          </p:nvSpPr>
          <p:spPr>
            <a:xfrm>
              <a:off x="2249639" y="1307925"/>
              <a:ext cx="3461268" cy="3295516"/>
            </a:xfrm>
            <a:prstGeom prst="rect">
              <a:avLst/>
            </a:prstGeom>
            <a:noFill/>
            <a:ln>
              <a:noFill/>
            </a:ln>
          </p:spPr>
          <p:txBody>
            <a:bodyPr spcFirstLastPara="1" wrap="square" lIns="91425" tIns="91425" rIns="91425" bIns="91425" anchor="t" anchorCtr="0">
              <a:noAutofit/>
            </a:bodyPr>
            <a:lstStyle/>
            <a:p>
              <a:pPr marL="285750" lvl="0" indent="-285750" algn="just">
                <a:buClr>
                  <a:schemeClr val="bg1"/>
                </a:buClr>
                <a:buFont typeface="Wingdings" panose="05000000000000000000" pitchFamily="2" charset="2"/>
                <a:buChar char="Ø"/>
              </a:pPr>
              <a:r>
                <a:rPr lang="vi-VN" sz="2000" dirty="0">
                  <a:solidFill>
                    <a:schemeClr val="bg1"/>
                  </a:solidFill>
                  <a:latin typeface="+mj-lt"/>
                </a:rPr>
                <a:t>Quan trọng hơn cả giá theo phân khúc phải phản ánh được sự khác biệt thực sự trọng giá trị cảm </a:t>
              </a:r>
              <a:r>
                <a:rPr lang="en-US" sz="2000" dirty="0" err="1">
                  <a:solidFill>
                    <a:schemeClr val="bg1"/>
                  </a:solidFill>
                  <a:latin typeface="Times New Roman" panose="02020603050405020304" pitchFamily="18" charset="0"/>
                  <a:cs typeface="Times New Roman" panose="02020603050405020304" pitchFamily="18" charset="0"/>
                </a:rPr>
                <a:t>nhận</a:t>
              </a:r>
              <a:r>
                <a:rPr lang="vi-VN" sz="2000" dirty="0">
                  <a:solidFill>
                    <a:schemeClr val="bg1"/>
                  </a:solidFill>
                  <a:latin typeface="+mj-lt"/>
                </a:rPr>
                <a:t> của khách hàng. Người tiêu dùng bỏ mức giá cao hơn họ phải cảm nhận được giá trị cao hơn tương xứng với tiền bỏ ra. Nếu không sẽ tạo phẫn nộ cho người dùng.</a:t>
              </a:r>
              <a:endParaRPr lang="en-US" sz="2000" dirty="0">
                <a:solidFill>
                  <a:schemeClr val="bg1"/>
                </a:solidFill>
                <a:latin typeface="+mj-lt"/>
              </a:endParaRPr>
            </a:p>
            <a:p>
              <a:pPr lvl="0" algn="just">
                <a:buClr>
                  <a:schemeClr val="bg1"/>
                </a:buClr>
              </a:pPr>
              <a:endParaRPr lang="vi-VN" sz="2000" dirty="0">
                <a:solidFill>
                  <a:schemeClr val="bg1"/>
                </a:solidFill>
                <a:latin typeface="+mj-lt"/>
              </a:endParaRPr>
            </a:p>
            <a:p>
              <a:pPr marL="285750" lvl="0" indent="-285750" algn="just">
                <a:buClr>
                  <a:schemeClr val="bg1"/>
                </a:buClr>
                <a:buFont typeface="Wingdings" panose="05000000000000000000" pitchFamily="2" charset="2"/>
                <a:buChar char="Ø"/>
              </a:pPr>
              <a:r>
                <a:rPr lang="vi-VN" sz="2000" i="1" u="sng" dirty="0">
                  <a:solidFill>
                    <a:schemeClr val="bg1"/>
                  </a:solidFill>
                  <a:latin typeface="+mj-lt"/>
                </a:rPr>
                <a:t>Ví dụ</a:t>
              </a:r>
              <a:r>
                <a:rPr lang="en-US" sz="2000" i="1" u="sng" dirty="0">
                  <a:solidFill>
                    <a:schemeClr val="bg1"/>
                  </a:solidFill>
                  <a:latin typeface="Times New Roman" panose="02020603050405020304" pitchFamily="18" charset="0"/>
                  <a:cs typeface="Times New Roman" panose="02020603050405020304" pitchFamily="18" charset="0"/>
                </a:rPr>
                <a:t>:</a:t>
              </a:r>
              <a:r>
                <a:rPr lang="vi-VN" sz="2000" i="1" dirty="0">
                  <a:solidFill>
                    <a:schemeClr val="bg1"/>
                  </a:solidFill>
                  <a:latin typeface="+mj-lt"/>
                </a:rPr>
                <a:t> người mua đã phản ứng tiêu cực khi kết quả một cuộc điều tra của Cơ quan Đặc trách về Người tiêu dùng (DCA) ở thành phố New York phát hiện ra phụ nữ thường phải trả nhiều tiền hơn cho các sản phẩm phiên bản nữ mặc dù nó gần giống với phiên bản nam, ngoại trừ bao bì dành riêng cho mỗi giới</a:t>
              </a:r>
              <a:r>
                <a:rPr lang="vi-VN" sz="2000" i="1" dirty="0">
                  <a:solidFill>
                    <a:schemeClr val="bg1"/>
                  </a:solidFill>
                  <a:latin typeface="+mj-lt"/>
                  <a:sym typeface="Wingdings" panose="05000000000000000000" pitchFamily="2" charset="2"/>
                </a:rPr>
                <a:t>. </a:t>
              </a:r>
              <a:endParaRPr lang="vi-VN" sz="2000" i="1" dirty="0">
                <a:solidFill>
                  <a:schemeClr val="bg1"/>
                </a:solidFill>
                <a:latin typeface="+mj-lt"/>
              </a:endParaRPr>
            </a:p>
          </p:txBody>
        </p:sp>
      </p:grpSp>
      <p:sp>
        <p:nvSpPr>
          <p:cNvPr id="28" name="Google Shape;860;p51">
            <a:extLst>
              <a:ext uri="{FF2B5EF4-FFF2-40B4-BE49-F238E27FC236}">
                <a16:creationId xmlns:a16="http://schemas.microsoft.com/office/drawing/2014/main" xmlns="" id="{2DCF152D-AB4D-4747-AC94-46E6BD9D8FCA}"/>
              </a:ext>
            </a:extLst>
          </p:cNvPr>
          <p:cNvSpPr txBox="1">
            <a:spLocks/>
          </p:cNvSpPr>
          <p:nvPr/>
        </p:nvSpPr>
        <p:spPr>
          <a:xfrm>
            <a:off x="240138" y="531127"/>
            <a:ext cx="8520600" cy="46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solidFill>
                  <a:srgbClr val="0070C0"/>
                </a:solidFill>
                <a:latin typeface="Times New Roman" panose="02020603050405020304" pitchFamily="18" charset="0"/>
                <a:cs typeface="Times New Roman" panose="02020603050405020304" pitchFamily="18" charset="0"/>
              </a:rPr>
              <a:t>2</a:t>
            </a:r>
            <a:r>
              <a:rPr lang="vi-VN" sz="2400" b="1" dirty="0">
                <a:solidFill>
                  <a:srgbClr val="0070C0"/>
                </a:solidFill>
                <a:latin typeface="+mj-lt"/>
              </a:rPr>
              <a:t>. Định giá </a:t>
            </a:r>
            <a:r>
              <a:rPr lang="en-US" sz="2400" b="1" dirty="0" err="1">
                <a:solidFill>
                  <a:srgbClr val="0070C0"/>
                </a:solidFill>
                <a:latin typeface="Times New Roman" panose="02020603050405020304" pitchFamily="18" charset="0"/>
                <a:cs typeface="Times New Roman" panose="02020603050405020304" pitchFamily="18" charset="0"/>
              </a:rPr>
              <a:t>phân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khúc</a:t>
            </a:r>
            <a:endParaRPr lang="vi-VN" sz="2400" b="1" dirty="0">
              <a:solidFill>
                <a:srgbClr val="0070C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9AD4E4AE-30D6-4210-BD6C-98EA24DECA08}"/>
              </a:ext>
            </a:extLst>
          </p:cNvPr>
          <p:cNvPicPr>
            <a:picLocks noChangeAspect="1"/>
          </p:cNvPicPr>
          <p:nvPr/>
        </p:nvPicPr>
        <p:blipFill>
          <a:blip r:embed="rId5"/>
          <a:stretch>
            <a:fillRect/>
          </a:stretch>
        </p:blipFill>
        <p:spPr>
          <a:xfrm>
            <a:off x="-130010" y="2105679"/>
            <a:ext cx="3802890" cy="202392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389365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15" name="Rectangle 14">
            <a:extLst>
              <a:ext uri="{FF2B5EF4-FFF2-40B4-BE49-F238E27FC236}">
                <a16:creationId xmlns:a16="http://schemas.microsoft.com/office/drawing/2014/main" xmlns="" id="{BB2249AB-5382-4250-B862-1CDF091F1129}"/>
              </a:ext>
            </a:extLst>
          </p:cNvPr>
          <p:cNvSpPr/>
          <p:nvPr/>
        </p:nvSpPr>
        <p:spPr>
          <a:xfrm>
            <a:off x="0" y="1"/>
            <a:ext cx="9144000" cy="111523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A647BAD5-D2DB-40D8-9954-E20977EA313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76000"/>
                    </a14:imgEffect>
                  </a14:imgLayer>
                </a14:imgProps>
              </a:ext>
            </a:extLst>
          </a:blip>
          <a:stretch>
            <a:fillRect/>
          </a:stretch>
        </p:blipFill>
        <p:spPr>
          <a:xfrm>
            <a:off x="3229717" y="1113616"/>
            <a:ext cx="5914284" cy="4029884"/>
          </a:xfrm>
          <a:prstGeom prst="rect">
            <a:avLst/>
          </a:prstGeom>
        </p:spPr>
      </p:pic>
      <p:sp>
        <p:nvSpPr>
          <p:cNvPr id="860" name="Google Shape;860;p51"/>
          <p:cNvSpPr txBox="1">
            <a:spLocks noGrp="1"/>
          </p:cNvSpPr>
          <p:nvPr>
            <p:ph type="title"/>
          </p:nvPr>
        </p:nvSpPr>
        <p:spPr>
          <a:xfrm>
            <a:off x="240138" y="48486"/>
            <a:ext cx="8520600"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III. Chiến lược điều chỉnh giá</a:t>
            </a: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15</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70034" y="1108953"/>
            <a:ext cx="9214034" cy="4037756"/>
            <a:chOff x="369512" y="1304709"/>
            <a:chExt cx="5341395" cy="3298732"/>
          </a:xfrm>
        </p:grpSpPr>
        <p:sp>
          <p:nvSpPr>
            <p:cNvPr id="864" name="Google Shape;864;p51"/>
            <p:cNvSpPr/>
            <p:nvPr/>
          </p:nvSpPr>
          <p:spPr>
            <a:xfrm>
              <a:off x="408494" y="1304709"/>
              <a:ext cx="1872273" cy="3295516"/>
            </a:xfrm>
            <a:prstGeom prst="rect">
              <a:avLst/>
            </a:prstGeom>
            <a:solidFill>
              <a:srgbClr val="566579"/>
            </a:solidFill>
            <a:ln w="1270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867" name="Google Shape;867;p51"/>
            <p:cNvSpPr txBox="1"/>
            <p:nvPr/>
          </p:nvSpPr>
          <p:spPr>
            <a:xfrm>
              <a:off x="369512" y="2789093"/>
              <a:ext cx="1880127" cy="810161"/>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20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sym typeface="Trebuchet MS"/>
              </a:endParaRPr>
            </a:p>
          </p:txBody>
        </p:sp>
        <p:sp>
          <p:nvSpPr>
            <p:cNvPr id="866" name="Google Shape;866;p51"/>
            <p:cNvSpPr txBox="1"/>
            <p:nvPr/>
          </p:nvSpPr>
          <p:spPr>
            <a:xfrm>
              <a:off x="2249639" y="1307925"/>
              <a:ext cx="3461268" cy="3295516"/>
            </a:xfrm>
            <a:prstGeom prst="rect">
              <a:avLst/>
            </a:prstGeom>
            <a:noFill/>
            <a:ln>
              <a:noFill/>
            </a:ln>
          </p:spPr>
          <p:txBody>
            <a:bodyPr spcFirstLastPara="1" wrap="square" lIns="91425" tIns="91425" rIns="91425" bIns="91425" anchor="t" anchorCtr="0">
              <a:noAutofit/>
            </a:bodyPr>
            <a:lstStyle/>
            <a:p>
              <a:pPr marL="285750" lvl="0" indent="-285750" algn="just">
                <a:buClr>
                  <a:schemeClr val="bg1"/>
                </a:buClr>
                <a:buFont typeface="Wingdings" panose="05000000000000000000" pitchFamily="2" charset="2"/>
                <a:buChar char="Ø"/>
              </a:pPr>
              <a:r>
                <a:rPr lang="vi-VN" sz="2000" dirty="0">
                  <a:solidFill>
                    <a:schemeClr val="bg1"/>
                  </a:solidFill>
                  <a:latin typeface="+mj-lt"/>
                </a:rPr>
                <a:t>Giá cho ta biết điều gì đó về sản phẩm. Ví dụ, nhiều người tiêu dùng dựa vào gi</a:t>
              </a:r>
              <a:r>
                <a:rPr lang="en-US" sz="2000" dirty="0">
                  <a:solidFill>
                    <a:schemeClr val="bg1"/>
                  </a:solidFill>
                  <a:latin typeface="Times New Roman" panose="02020603050405020304" pitchFamily="18" charset="0"/>
                  <a:cs typeface="Times New Roman" panose="02020603050405020304" pitchFamily="18" charset="0"/>
                </a:rPr>
                <a:t>á</a:t>
              </a:r>
              <a:r>
                <a:rPr lang="vi-VN" sz="2000" dirty="0">
                  <a:solidFill>
                    <a:schemeClr val="bg1"/>
                  </a:solidFill>
                  <a:latin typeface="+mj-lt"/>
                </a:rPr>
                <a:t> b</a:t>
              </a:r>
              <a:r>
                <a:rPr lang="en-US" sz="2000" dirty="0">
                  <a:solidFill>
                    <a:schemeClr val="bg1"/>
                  </a:solidFill>
                  <a:latin typeface="Times New Roman" panose="02020603050405020304" pitchFamily="18" charset="0"/>
                  <a:cs typeface="Times New Roman" panose="02020603050405020304" pitchFamily="18" charset="0"/>
                </a:rPr>
                <a:t>á</a:t>
              </a:r>
              <a:r>
                <a:rPr lang="vi-VN" sz="2000" dirty="0">
                  <a:solidFill>
                    <a:schemeClr val="bg1"/>
                  </a:solidFill>
                  <a:latin typeface="+mj-lt"/>
                </a:rPr>
                <a:t>n để đánh giá chất lượng. Một chai nước hoa 100</a:t>
              </a:r>
              <a:r>
                <a:rPr lang="en-US" sz="2000" dirty="0">
                  <a:solidFill>
                    <a:schemeClr val="bg1"/>
                  </a:solidFill>
                  <a:latin typeface="Times New Roman" panose="02020603050405020304" pitchFamily="18" charset="0"/>
                  <a:cs typeface="Times New Roman" panose="02020603050405020304" pitchFamily="18" charset="0"/>
                </a:rPr>
                <a:t>$</a:t>
              </a:r>
              <a:r>
                <a:rPr lang="vi-VN" sz="2000" dirty="0">
                  <a:solidFill>
                    <a:schemeClr val="bg1"/>
                  </a:solidFill>
                  <a:latin typeface="+mj-lt"/>
                </a:rPr>
                <a:t> có thể chỉ chứa mùi hương đáng giá 3</a:t>
              </a:r>
              <a:r>
                <a:rPr lang="en-US" sz="2000" dirty="0">
                  <a:solidFill>
                    <a:schemeClr val="bg1"/>
                  </a:solidFill>
                  <a:latin typeface="Times New Roman" panose="02020603050405020304" pitchFamily="18" charset="0"/>
                  <a:cs typeface="Times New Roman" panose="02020603050405020304" pitchFamily="18" charset="0"/>
                </a:rPr>
                <a:t>$</a:t>
              </a:r>
              <a:r>
                <a:rPr lang="vi-VN" sz="2000" dirty="0">
                  <a:solidFill>
                    <a:schemeClr val="bg1"/>
                  </a:solidFill>
                  <a:latin typeface="+mj-lt"/>
                </a:rPr>
                <a:t>, nhưng một số người sẵn sàng trả 100</a:t>
              </a:r>
              <a:r>
                <a:rPr lang="en-US" sz="2000" dirty="0">
                  <a:solidFill>
                    <a:schemeClr val="bg1"/>
                  </a:solidFill>
                  <a:latin typeface="Times New Roman" panose="02020603050405020304" pitchFamily="18" charset="0"/>
                  <a:cs typeface="Times New Roman" panose="02020603050405020304" pitchFamily="18" charset="0"/>
                </a:rPr>
                <a:t>$ </a:t>
              </a:r>
              <a:r>
                <a:rPr lang="vi-VN" sz="2000" dirty="0">
                  <a:solidFill>
                    <a:schemeClr val="bg1"/>
                  </a:solidFill>
                  <a:latin typeface="+mj-lt"/>
                </a:rPr>
                <a:t>vì mức giá đó thể hiện điều gì đó đặc biệt.</a:t>
              </a:r>
              <a:endParaRPr lang="en-US" sz="2000" dirty="0">
                <a:solidFill>
                  <a:schemeClr val="bg1"/>
                </a:solidFill>
                <a:latin typeface="+mj-lt"/>
              </a:endParaRPr>
            </a:p>
            <a:p>
              <a:pPr lvl="0" algn="just">
                <a:buClr>
                  <a:schemeClr val="bg1"/>
                </a:buClr>
              </a:pPr>
              <a:endParaRPr lang="en-US" sz="2000" dirty="0">
                <a:solidFill>
                  <a:schemeClr val="bg1"/>
                </a:solidFill>
                <a:latin typeface="+mj-lt"/>
              </a:endParaRPr>
            </a:p>
            <a:p>
              <a:pPr marL="285750" lvl="0" indent="-285750" algn="just">
                <a:buClr>
                  <a:schemeClr val="bg1"/>
                </a:buClr>
                <a:buFont typeface="Wingdings" panose="05000000000000000000" pitchFamily="2" charset="2"/>
                <a:buChar char="Ø"/>
              </a:pPr>
              <a:r>
                <a:rPr lang="vi-VN" sz="2000" dirty="0">
                  <a:solidFill>
                    <a:schemeClr val="bg1"/>
                  </a:solidFill>
                  <a:latin typeface="+mj-lt"/>
                </a:rPr>
                <a:t>Nếu có thể đánh gi</a:t>
              </a:r>
              <a:r>
                <a:rPr lang="en-US" sz="2000" dirty="0">
                  <a:solidFill>
                    <a:schemeClr val="bg1"/>
                  </a:solidFill>
                  <a:latin typeface="Times New Roman" panose="02020603050405020304" pitchFamily="18" charset="0"/>
                  <a:cs typeface="Times New Roman" panose="02020603050405020304" pitchFamily="18" charset="0"/>
                </a:rPr>
                <a:t>á</a:t>
              </a:r>
              <a:r>
                <a:rPr lang="vi-VN" sz="2000" dirty="0">
                  <a:solidFill>
                    <a:schemeClr val="bg1"/>
                  </a:solidFill>
                  <a:latin typeface="+mj-lt"/>
                </a:rPr>
                <a:t> chất lượng của sản phẩm bằng cách dùng thử hoặc nhớ lại những trải nghiệm trong quá khứ đối với sản phẩm đó, họ ít khi dựa vào giá để đánh giá chất lượng. Nhưng nếu họ không thể đánh giá chất lượng vì thiếu thông tin các kỹ năng, giá sẽ trở thành một tín hiệu quan trọng để cân nhắc về chất lượng.</a:t>
              </a:r>
              <a:r>
                <a:rPr lang="vi-VN" sz="2000" dirty="0">
                  <a:solidFill>
                    <a:schemeClr val="bg1"/>
                  </a:solidFill>
                  <a:latin typeface="+mj-lt"/>
                  <a:sym typeface="Wingdings" panose="05000000000000000000" pitchFamily="2" charset="2"/>
                </a:rPr>
                <a:t> </a:t>
              </a:r>
              <a:endParaRPr lang="vi-VN" sz="2000" dirty="0">
                <a:solidFill>
                  <a:schemeClr val="bg1"/>
                </a:solidFill>
                <a:latin typeface="+mj-lt"/>
              </a:endParaRPr>
            </a:p>
          </p:txBody>
        </p:sp>
      </p:grpSp>
      <p:sp>
        <p:nvSpPr>
          <p:cNvPr id="28" name="Google Shape;860;p51">
            <a:extLst>
              <a:ext uri="{FF2B5EF4-FFF2-40B4-BE49-F238E27FC236}">
                <a16:creationId xmlns:a16="http://schemas.microsoft.com/office/drawing/2014/main" xmlns="" id="{2DCF152D-AB4D-4747-AC94-46E6BD9D8FCA}"/>
              </a:ext>
            </a:extLst>
          </p:cNvPr>
          <p:cNvSpPr txBox="1">
            <a:spLocks/>
          </p:cNvSpPr>
          <p:nvPr/>
        </p:nvSpPr>
        <p:spPr>
          <a:xfrm>
            <a:off x="240138" y="531127"/>
            <a:ext cx="8520600" cy="46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solidFill>
                  <a:srgbClr val="0070C0"/>
                </a:solidFill>
                <a:latin typeface="Times New Roman" panose="02020603050405020304" pitchFamily="18" charset="0"/>
                <a:cs typeface="Times New Roman" panose="02020603050405020304" pitchFamily="18" charset="0"/>
              </a:rPr>
              <a:t>3</a:t>
            </a:r>
            <a:r>
              <a:rPr lang="vi-VN" sz="2400" b="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mj-lt"/>
              </a:rPr>
              <a:t>Định giá </a:t>
            </a:r>
            <a:r>
              <a:rPr lang="en-US" sz="2400" b="1" dirty="0" err="1">
                <a:solidFill>
                  <a:srgbClr val="0070C0"/>
                </a:solidFill>
                <a:latin typeface="Times New Roman" panose="02020603050405020304" pitchFamily="18" charset="0"/>
                <a:cs typeface="Times New Roman" panose="02020603050405020304" pitchFamily="18" charset="0"/>
              </a:rPr>
              <a:t>theo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tâm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lý</a:t>
            </a:r>
            <a:endParaRPr lang="vi-VN" sz="2400" b="1" dirty="0">
              <a:solidFill>
                <a:srgbClr val="0070C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76434180-23C8-4F67-A585-4FB74CE0B135}"/>
              </a:ext>
            </a:extLst>
          </p:cNvPr>
          <p:cNvPicPr>
            <a:picLocks noChangeAspect="1"/>
          </p:cNvPicPr>
          <p:nvPr/>
        </p:nvPicPr>
        <p:blipFill>
          <a:blip r:embed="rId5"/>
          <a:stretch>
            <a:fillRect/>
          </a:stretch>
        </p:blipFill>
        <p:spPr>
          <a:xfrm>
            <a:off x="0" y="1116843"/>
            <a:ext cx="3069363" cy="1687328"/>
          </a:xfrm>
          <a:prstGeom prst="rect">
            <a:avLst/>
          </a:prstGeom>
        </p:spPr>
      </p:pic>
      <p:sp>
        <p:nvSpPr>
          <p:cNvPr id="5" name="Rectangle 4">
            <a:extLst>
              <a:ext uri="{FF2B5EF4-FFF2-40B4-BE49-F238E27FC236}">
                <a16:creationId xmlns:a16="http://schemas.microsoft.com/office/drawing/2014/main" xmlns="" id="{01466AF1-4DC2-4A9C-99BB-20941A6FA2D2}"/>
              </a:ext>
            </a:extLst>
          </p:cNvPr>
          <p:cNvSpPr/>
          <p:nvPr/>
        </p:nvSpPr>
        <p:spPr>
          <a:xfrm>
            <a:off x="52960" y="2971983"/>
            <a:ext cx="3016404" cy="1631216"/>
          </a:xfrm>
          <a:prstGeom prst="rect">
            <a:avLst/>
          </a:prstGeom>
        </p:spPr>
        <p:txBody>
          <a:bodyPr wrap="square">
            <a:spAutoFit/>
          </a:bodyPr>
          <a:lstStyle/>
          <a:p>
            <a:pPr algn="just"/>
            <a:r>
              <a:rPr lang="vi-VN" sz="2000" dirty="0">
                <a:solidFill>
                  <a:schemeClr val="bg1"/>
                </a:solidFill>
                <a:latin typeface="Times New Roman" panose="02020603050405020304" pitchFamily="18" charset="0"/>
                <a:cs typeface="Times New Roman" panose="02020603050405020304" pitchFamily="18" charset="0"/>
              </a:rPr>
              <a:t>Xem xét tâm lý của khách hàng, không chỉ đơn giản là về kinh tế; giá được sử dụng để nói lên điều gì đó về sản phẩm.</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675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15" name="Rectangle 14">
            <a:extLst>
              <a:ext uri="{FF2B5EF4-FFF2-40B4-BE49-F238E27FC236}">
                <a16:creationId xmlns:a16="http://schemas.microsoft.com/office/drawing/2014/main" xmlns="" id="{BB2249AB-5382-4250-B862-1CDF091F1129}"/>
              </a:ext>
            </a:extLst>
          </p:cNvPr>
          <p:cNvSpPr/>
          <p:nvPr/>
        </p:nvSpPr>
        <p:spPr>
          <a:xfrm>
            <a:off x="0" y="1"/>
            <a:ext cx="9144000" cy="111523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A647BAD5-D2DB-40D8-9954-E20977EA313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76000"/>
                    </a14:imgEffect>
                  </a14:imgLayer>
                </a14:imgProps>
              </a:ext>
            </a:extLst>
          </a:blip>
          <a:stretch>
            <a:fillRect/>
          </a:stretch>
        </p:blipFill>
        <p:spPr>
          <a:xfrm>
            <a:off x="3229717" y="1113616"/>
            <a:ext cx="5914284" cy="4029884"/>
          </a:xfrm>
          <a:prstGeom prst="rect">
            <a:avLst/>
          </a:prstGeom>
        </p:spPr>
      </p:pic>
      <p:sp>
        <p:nvSpPr>
          <p:cNvPr id="860" name="Google Shape;860;p51"/>
          <p:cNvSpPr txBox="1">
            <a:spLocks noGrp="1"/>
          </p:cNvSpPr>
          <p:nvPr>
            <p:ph type="title"/>
          </p:nvPr>
        </p:nvSpPr>
        <p:spPr>
          <a:xfrm>
            <a:off x="240138" y="48486"/>
            <a:ext cx="8520600"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III. Chiến lược điều chỉnh giá</a:t>
            </a: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16</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70034" y="1108953"/>
            <a:ext cx="9214034" cy="4037756"/>
            <a:chOff x="369512" y="1304709"/>
            <a:chExt cx="5341395" cy="3298732"/>
          </a:xfrm>
        </p:grpSpPr>
        <p:sp>
          <p:nvSpPr>
            <p:cNvPr id="864" name="Google Shape;864;p51"/>
            <p:cNvSpPr/>
            <p:nvPr/>
          </p:nvSpPr>
          <p:spPr>
            <a:xfrm>
              <a:off x="408494" y="1304709"/>
              <a:ext cx="1872273" cy="3295516"/>
            </a:xfrm>
            <a:prstGeom prst="rect">
              <a:avLst/>
            </a:prstGeom>
            <a:solidFill>
              <a:srgbClr val="566579"/>
            </a:solidFill>
            <a:ln w="1270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867" name="Google Shape;867;p51"/>
            <p:cNvSpPr txBox="1"/>
            <p:nvPr/>
          </p:nvSpPr>
          <p:spPr>
            <a:xfrm>
              <a:off x="369512" y="2789093"/>
              <a:ext cx="1880127" cy="810161"/>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sz="20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sym typeface="Trebuchet MS"/>
              </a:endParaRPr>
            </a:p>
          </p:txBody>
        </p:sp>
        <p:sp>
          <p:nvSpPr>
            <p:cNvPr id="866" name="Google Shape;866;p51"/>
            <p:cNvSpPr txBox="1"/>
            <p:nvPr/>
          </p:nvSpPr>
          <p:spPr>
            <a:xfrm>
              <a:off x="2249639" y="1307925"/>
              <a:ext cx="3461268" cy="3295516"/>
            </a:xfrm>
            <a:prstGeom prst="rect">
              <a:avLst/>
            </a:prstGeom>
            <a:noFill/>
            <a:ln>
              <a:noFill/>
            </a:ln>
          </p:spPr>
          <p:txBody>
            <a:bodyPr spcFirstLastPara="1" wrap="square" lIns="91425" tIns="91425" rIns="91425" bIns="91425" anchor="t" anchorCtr="0">
              <a:noAutofit/>
            </a:bodyPr>
            <a:lstStyle/>
            <a:p>
              <a:pPr marL="285750" lvl="0" indent="-285750" algn="just">
                <a:buClr>
                  <a:schemeClr val="bg1"/>
                </a:buClr>
                <a:buFont typeface="Wingdings" panose="05000000000000000000" pitchFamily="2" charset="2"/>
                <a:buChar char="Ø"/>
              </a:pPr>
              <a:r>
                <a:rPr lang="vi-VN" sz="2000" dirty="0">
                  <a:solidFill>
                    <a:schemeClr val="bg1"/>
                  </a:solidFill>
                  <a:latin typeface="+mj-lt"/>
                </a:rPr>
                <a:t>Một khía cạnh khác của phương pháp định giá theo tâm lý là giá tham chiếu – mức gi</a:t>
              </a:r>
              <a:r>
                <a:rPr lang="en-US" sz="2000" dirty="0">
                  <a:solidFill>
                    <a:schemeClr val="bg1"/>
                  </a:solidFill>
                  <a:latin typeface="Times New Roman" panose="02020603050405020304" pitchFamily="18" charset="0"/>
                  <a:cs typeface="Times New Roman" panose="02020603050405020304" pitchFamily="18" charset="0"/>
                </a:rPr>
                <a:t>á</a:t>
              </a:r>
              <a:r>
                <a:rPr lang="vi-VN" sz="2000" dirty="0">
                  <a:solidFill>
                    <a:schemeClr val="bg1"/>
                  </a:solidFill>
                  <a:latin typeface="+mj-lt"/>
                </a:rPr>
                <a:t> mà người mua ghi nhớ hoặc dùng để tham chiếu khi tìm kiếm một sản phẩm cụ thể. Giá tham chiếu có thể được hình thành bằng cách để ý đến mức giá hiện tại, nhớ lại mức giá quá khứ hoặc đánh giá tình huống mua hàng. Người bán có thể tác động hoặc sử dụng giá tham chiều của người mua khi thiết lập giá. </a:t>
              </a:r>
            </a:p>
            <a:p>
              <a:pPr marL="285750" lvl="0" indent="-285750" algn="just">
                <a:buClr>
                  <a:schemeClr val="bg1"/>
                </a:buClr>
                <a:buFont typeface="Wingdings" panose="05000000000000000000" pitchFamily="2" charset="2"/>
                <a:buChar char="Ø"/>
              </a:pPr>
              <a:r>
                <a:rPr lang="vi-VN" sz="2000" i="1" u="sng" dirty="0">
                  <a:solidFill>
                    <a:schemeClr val="bg1"/>
                  </a:solidFill>
                  <a:latin typeface="+mj-lt"/>
                </a:rPr>
                <a:t>Ví dụ</a:t>
              </a:r>
              <a:r>
                <a:rPr lang="en-US" sz="2000" i="1" dirty="0">
                  <a:solidFill>
                    <a:schemeClr val="bg1"/>
                  </a:solidFill>
                  <a:latin typeface="Times New Roman" panose="02020603050405020304" pitchFamily="18" charset="0"/>
                  <a:cs typeface="Times New Roman" panose="02020603050405020304" pitchFamily="18" charset="0"/>
                </a:rPr>
                <a:t>:</a:t>
              </a:r>
              <a:r>
                <a:rPr lang="vi-VN" sz="2000" i="1" dirty="0">
                  <a:solidFill>
                    <a:schemeClr val="bg1"/>
                  </a:solidFill>
                  <a:latin typeface="+mj-lt"/>
                </a:rPr>
                <a:t> một cửa hàng bách hóa có thể đặt loại ngũ cốc do cửa hàng sản xuất với mức giá 2,49</a:t>
              </a:r>
              <a:r>
                <a:rPr lang="en-US" sz="2000" i="1" dirty="0">
                  <a:solidFill>
                    <a:schemeClr val="bg1"/>
                  </a:solidFill>
                  <a:latin typeface="Times New Roman" panose="02020603050405020304" pitchFamily="18" charset="0"/>
                  <a:cs typeface="Times New Roman" panose="02020603050405020304" pitchFamily="18" charset="0"/>
                </a:rPr>
                <a:t>$</a:t>
              </a:r>
              <a:r>
                <a:rPr lang="vi-VN" sz="2000" i="1" dirty="0">
                  <a:solidFill>
                    <a:schemeClr val="bg1"/>
                  </a:solidFill>
                  <a:latin typeface="+mj-lt"/>
                </a:rPr>
                <a:t> bên cạnh hộp ngũ cốc Rasin Bran của hãng Kellogg có giá 3,7</a:t>
              </a:r>
              <a:r>
                <a:rPr lang="en-US" sz="2000" i="1" dirty="0">
                  <a:solidFill>
                    <a:schemeClr val="bg1"/>
                  </a:solidFill>
                  <a:latin typeface="Times New Roman" panose="02020603050405020304" pitchFamily="18" charset="0"/>
                  <a:cs typeface="Times New Roman" panose="02020603050405020304" pitchFamily="18" charset="0"/>
                </a:rPr>
                <a:t>9$</a:t>
              </a:r>
              <a:endParaRPr lang="vi-VN" sz="2000" i="1" dirty="0">
                <a:solidFill>
                  <a:schemeClr val="bg1"/>
                </a:solidFill>
                <a:latin typeface="+mj-lt"/>
              </a:endParaRPr>
            </a:p>
          </p:txBody>
        </p:sp>
      </p:grpSp>
      <p:sp>
        <p:nvSpPr>
          <p:cNvPr id="28" name="Google Shape;860;p51">
            <a:extLst>
              <a:ext uri="{FF2B5EF4-FFF2-40B4-BE49-F238E27FC236}">
                <a16:creationId xmlns:a16="http://schemas.microsoft.com/office/drawing/2014/main" xmlns="" id="{2DCF152D-AB4D-4747-AC94-46E6BD9D8FCA}"/>
              </a:ext>
            </a:extLst>
          </p:cNvPr>
          <p:cNvSpPr txBox="1">
            <a:spLocks/>
          </p:cNvSpPr>
          <p:nvPr/>
        </p:nvSpPr>
        <p:spPr>
          <a:xfrm>
            <a:off x="240138" y="531127"/>
            <a:ext cx="8520600" cy="46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sz="2400" b="1" dirty="0">
                <a:solidFill>
                  <a:srgbClr val="0070C0"/>
                </a:solidFill>
                <a:latin typeface="+mj-lt"/>
              </a:rPr>
              <a:t>3. Định giá theo tâm lý</a:t>
            </a:r>
          </a:p>
        </p:txBody>
      </p:sp>
      <p:pic>
        <p:nvPicPr>
          <p:cNvPr id="4" name="Picture 3">
            <a:extLst>
              <a:ext uri="{FF2B5EF4-FFF2-40B4-BE49-F238E27FC236}">
                <a16:creationId xmlns:a16="http://schemas.microsoft.com/office/drawing/2014/main" xmlns="" id="{76434180-23C8-4F67-A585-4FB74CE0B135}"/>
              </a:ext>
            </a:extLst>
          </p:cNvPr>
          <p:cNvPicPr>
            <a:picLocks noChangeAspect="1"/>
          </p:cNvPicPr>
          <p:nvPr/>
        </p:nvPicPr>
        <p:blipFill>
          <a:blip r:embed="rId5"/>
          <a:stretch>
            <a:fillRect/>
          </a:stretch>
        </p:blipFill>
        <p:spPr>
          <a:xfrm>
            <a:off x="0" y="1116843"/>
            <a:ext cx="3069363" cy="1687328"/>
          </a:xfrm>
          <a:prstGeom prst="rect">
            <a:avLst/>
          </a:prstGeom>
        </p:spPr>
      </p:pic>
      <p:sp>
        <p:nvSpPr>
          <p:cNvPr id="5" name="Rectangle 4">
            <a:extLst>
              <a:ext uri="{FF2B5EF4-FFF2-40B4-BE49-F238E27FC236}">
                <a16:creationId xmlns:a16="http://schemas.microsoft.com/office/drawing/2014/main" xmlns="" id="{01466AF1-4DC2-4A9C-99BB-20941A6FA2D2}"/>
              </a:ext>
            </a:extLst>
          </p:cNvPr>
          <p:cNvSpPr/>
          <p:nvPr/>
        </p:nvSpPr>
        <p:spPr>
          <a:xfrm>
            <a:off x="52960" y="2971983"/>
            <a:ext cx="3016404" cy="1631216"/>
          </a:xfrm>
          <a:prstGeom prst="rect">
            <a:avLst/>
          </a:prstGeom>
        </p:spPr>
        <p:txBody>
          <a:bodyPr wrap="square">
            <a:spAutoFit/>
          </a:bodyPr>
          <a:lstStyle/>
          <a:p>
            <a:pPr algn="just"/>
            <a:r>
              <a:rPr lang="vi-VN" sz="2000" dirty="0">
                <a:solidFill>
                  <a:schemeClr val="bg1"/>
                </a:solidFill>
                <a:latin typeface="Times New Roman" panose="02020603050405020304" pitchFamily="18" charset="0"/>
                <a:cs typeface="Times New Roman" panose="02020603050405020304" pitchFamily="18" charset="0"/>
              </a:rPr>
              <a:t>Xem xét tâm lý của khách hàng, không chỉ đơn giản là về kinh tế; giá được sử dụng để nói lên điều gì đó về sản phẩm.</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18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15" name="Rectangle 14">
            <a:extLst>
              <a:ext uri="{FF2B5EF4-FFF2-40B4-BE49-F238E27FC236}">
                <a16:creationId xmlns:a16="http://schemas.microsoft.com/office/drawing/2014/main" xmlns="" id="{9E7314BB-10CA-4386-A0A7-BA85A3DCF299}"/>
              </a:ext>
            </a:extLst>
          </p:cNvPr>
          <p:cNvSpPr/>
          <p:nvPr/>
        </p:nvSpPr>
        <p:spPr>
          <a:xfrm>
            <a:off x="0" y="1"/>
            <a:ext cx="9144000" cy="990684"/>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A647BAD5-D2DB-40D8-9954-E20977EA313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76000"/>
                    </a14:imgEffect>
                  </a14:imgLayer>
                </a14:imgProps>
              </a:ext>
            </a:extLst>
          </a:blip>
          <a:stretch>
            <a:fillRect/>
          </a:stretch>
        </p:blipFill>
        <p:spPr>
          <a:xfrm>
            <a:off x="3377555" y="966243"/>
            <a:ext cx="5766444" cy="4177257"/>
          </a:xfrm>
          <a:prstGeom prst="rect">
            <a:avLst/>
          </a:prstGeom>
        </p:spPr>
      </p:pic>
      <p:sp>
        <p:nvSpPr>
          <p:cNvPr id="860" name="Google Shape;860;p51"/>
          <p:cNvSpPr txBox="1">
            <a:spLocks noGrp="1"/>
          </p:cNvSpPr>
          <p:nvPr>
            <p:ph type="title"/>
          </p:nvPr>
        </p:nvSpPr>
        <p:spPr>
          <a:xfrm>
            <a:off x="181210" y="30983"/>
            <a:ext cx="8520600"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II</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vi-VN" sz="2600" b="1" u="sng" dirty="0">
                <a:effectLst>
                  <a:outerShdw blurRad="38100" dist="38100" dir="2700000" algn="tl">
                    <a:srgbClr val="000000">
                      <a:alpha val="43137"/>
                    </a:srgbClr>
                  </a:outerShdw>
                </a:effectLst>
                <a:latin typeface="+mj-lt"/>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Chiến</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t>
            </a:r>
            <a:r>
              <a:rPr lang="vi-VN"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ợc</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chỉnh</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endParaRPr lang="vi-VN"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17</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1" y="966243"/>
            <a:ext cx="8809310" cy="4177256"/>
            <a:chOff x="408494" y="1142654"/>
            <a:chExt cx="4849119" cy="3267793"/>
          </a:xfrm>
        </p:grpSpPr>
        <p:sp>
          <p:nvSpPr>
            <p:cNvPr id="864" name="Google Shape;864;p51"/>
            <p:cNvSpPr/>
            <p:nvPr/>
          </p:nvSpPr>
          <p:spPr>
            <a:xfrm>
              <a:off x="408494" y="1142654"/>
              <a:ext cx="1859188" cy="3267793"/>
            </a:xfrm>
            <a:prstGeom prst="rect">
              <a:avLst/>
            </a:prstGeom>
            <a:solidFill>
              <a:srgbClr val="566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867" name="Google Shape;867;p51"/>
            <p:cNvSpPr txBox="1"/>
            <p:nvPr/>
          </p:nvSpPr>
          <p:spPr>
            <a:xfrm>
              <a:off x="408494" y="2776119"/>
              <a:ext cx="1790875" cy="1384136"/>
            </a:xfrm>
            <a:prstGeom prst="rect">
              <a:avLst/>
            </a:prstGeom>
            <a:noFill/>
            <a:ln>
              <a:noFill/>
            </a:ln>
          </p:spPr>
          <p:txBody>
            <a:bodyPr spcFirstLastPara="1" wrap="square" lIns="91425" tIns="91425" rIns="91425" bIns="91425" anchor="t" anchorCtr="0">
              <a:noAutofit/>
            </a:bodyPr>
            <a:lstStyle/>
            <a:p>
              <a:pPr lvl="0" algn="just"/>
              <a:r>
                <a:rPr lang="vi-VN" sz="2000" b="1" dirty="0">
                  <a:solidFill>
                    <a:srgbClr val="FFFFFF"/>
                  </a:solidFill>
                  <a:latin typeface="+mj-lt"/>
                  <a:ea typeface="Trebuchet MS"/>
                  <a:cs typeface="Trebuchet MS"/>
                  <a:sym typeface="Trebuchet MS"/>
                </a:rPr>
                <a:t>Giá sản phẩm thấp hơn giá niêm yết, và đôi khi thậm chí dưới giá thành, để tăng doanh số bán hàng trong thời gian ngắn.</a:t>
              </a:r>
              <a:endParaRPr sz="2000" b="1" dirty="0">
                <a:solidFill>
                  <a:srgbClr val="FFFFFF"/>
                </a:solidFill>
                <a:latin typeface="+mj-lt"/>
                <a:ea typeface="Trebuchet MS"/>
                <a:cs typeface="Trebuchet MS"/>
                <a:sym typeface="Trebuchet MS"/>
              </a:endParaRPr>
            </a:p>
          </p:txBody>
        </p:sp>
      </p:grpSp>
      <p:sp>
        <p:nvSpPr>
          <p:cNvPr id="28" name="Google Shape;860;p51">
            <a:extLst>
              <a:ext uri="{FF2B5EF4-FFF2-40B4-BE49-F238E27FC236}">
                <a16:creationId xmlns:a16="http://schemas.microsoft.com/office/drawing/2014/main" xmlns="" id="{2DCF152D-AB4D-4747-AC94-46E6BD9D8FCA}"/>
              </a:ext>
            </a:extLst>
          </p:cNvPr>
          <p:cNvSpPr txBox="1">
            <a:spLocks/>
          </p:cNvSpPr>
          <p:nvPr/>
        </p:nvSpPr>
        <p:spPr>
          <a:xfrm>
            <a:off x="181210" y="468650"/>
            <a:ext cx="8520600" cy="46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solidFill>
                  <a:srgbClr val="0070C0"/>
                </a:solidFill>
                <a:latin typeface="Times New Roman" panose="02020603050405020304" pitchFamily="18" charset="0"/>
                <a:cs typeface="Times New Roman" panose="02020603050405020304" pitchFamily="18" charset="0"/>
              </a:rPr>
              <a:t>4</a:t>
            </a:r>
            <a:r>
              <a:rPr lang="vi-VN" sz="2400" b="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mj-lt"/>
              </a:rPr>
              <a:t>Định giá </a:t>
            </a:r>
            <a:r>
              <a:rPr lang="en-US" sz="2400" b="1" dirty="0" err="1">
                <a:solidFill>
                  <a:srgbClr val="0070C0"/>
                </a:solidFill>
                <a:latin typeface="Times New Roman" panose="02020603050405020304" pitchFamily="18" charset="0"/>
                <a:cs typeface="Times New Roman" panose="02020603050405020304" pitchFamily="18" charset="0"/>
              </a:rPr>
              <a:t>khuyến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mãi</a:t>
            </a:r>
            <a:endParaRPr lang="vi-VN" sz="2400" b="1" dirty="0">
              <a:solidFill>
                <a:srgbClr val="0070C0"/>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xmlns="" id="{758C833A-35C2-48E1-865B-F0F4666CC57E}"/>
              </a:ext>
            </a:extLst>
          </p:cNvPr>
          <p:cNvPicPr>
            <a:picLocks noChangeAspect="1"/>
          </p:cNvPicPr>
          <p:nvPr/>
        </p:nvPicPr>
        <p:blipFill>
          <a:blip r:embed="rId5"/>
          <a:stretch>
            <a:fillRect/>
          </a:stretch>
        </p:blipFill>
        <p:spPr>
          <a:xfrm>
            <a:off x="0" y="974660"/>
            <a:ext cx="3202648" cy="1926484"/>
          </a:xfrm>
          <a:prstGeom prst="rect">
            <a:avLst/>
          </a:prstGeom>
        </p:spPr>
      </p:pic>
      <p:sp>
        <p:nvSpPr>
          <p:cNvPr id="16" name="Google Shape;353;p37">
            <a:extLst>
              <a:ext uri="{FF2B5EF4-FFF2-40B4-BE49-F238E27FC236}">
                <a16:creationId xmlns:a16="http://schemas.microsoft.com/office/drawing/2014/main" xmlns="" id="{81D4E37D-FF2C-4C71-8DE0-9E863DCDBCE2}"/>
              </a:ext>
            </a:extLst>
          </p:cNvPr>
          <p:cNvSpPr/>
          <p:nvPr/>
        </p:nvSpPr>
        <p:spPr>
          <a:xfrm>
            <a:off x="3377556" y="1021667"/>
            <a:ext cx="5766444" cy="1550083"/>
          </a:xfrm>
          <a:prstGeom prst="rect">
            <a:avLst/>
          </a:prstGeom>
          <a:solidFill>
            <a:schemeClr val="lt2"/>
          </a:solidFill>
          <a:ln>
            <a:noFill/>
          </a:ln>
        </p:spPr>
        <p:txBody>
          <a:bodyPr spcFirstLastPara="1" wrap="square" lIns="91425" tIns="91425" rIns="91425" bIns="91425" anchor="ctr" anchorCtr="0">
            <a:noAutofit/>
          </a:bodyPr>
          <a:lstStyle/>
          <a:p>
            <a:pPr lvl="0" algn="just"/>
            <a:r>
              <a:rPr lang="vi-VN" sz="1900" dirty="0">
                <a:solidFill>
                  <a:schemeClr val="accent1">
                    <a:lumMod val="50000"/>
                  </a:schemeClr>
                </a:solidFill>
                <a:latin typeface="Times New Roman" panose="02020603050405020304" pitchFamily="18" charset="0"/>
                <a:cs typeface="Times New Roman" panose="02020603050405020304" pitchFamily="18" charset="0"/>
              </a:rPr>
              <a:t>Định giá khuyến mãi diễn ra dưới nhiều hình thức. Người bán có thể chiết khấu trên mức giá bình thường mua để tăng doanh số và giảm hàng tồn kho. Họ cũng có thể sử dụng giá sự kiện đặc biệt trong những mùa nhất định để thu hút nhiều khách hàng hơn.</a:t>
            </a:r>
            <a:endParaRPr sz="19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3625951C-4D66-4304-B22F-368C7838C66F}"/>
              </a:ext>
            </a:extLst>
          </p:cNvPr>
          <p:cNvSpPr/>
          <p:nvPr/>
        </p:nvSpPr>
        <p:spPr>
          <a:xfrm>
            <a:off x="3377368" y="2711395"/>
            <a:ext cx="5766818" cy="227407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900" dirty="0">
                <a:solidFill>
                  <a:schemeClr val="tx1"/>
                </a:solidFill>
                <a:latin typeface="Times New Roman" panose="02020603050405020304" pitchFamily="18" charset="0"/>
                <a:cs typeface="Times New Roman" panose="02020603050405020304" pitchFamily="18" charset="0"/>
              </a:rPr>
              <a:t>Các nhà sản xuất đôi khi giảm giá tiền mặt cho người tiêu dùng khi mua sản phẩm từ các đại lý trong một thời gian nhất định.</a:t>
            </a:r>
          </a:p>
          <a:p>
            <a:pPr algn="just"/>
            <a:r>
              <a:rPr lang="en-US" sz="1900" dirty="0" err="1">
                <a:solidFill>
                  <a:schemeClr val="tx1"/>
                </a:solidFill>
                <a:latin typeface="Times New Roman" panose="02020603050405020304" pitchFamily="18" charset="0"/>
                <a:cs typeface="Times New Roman" panose="02020603050405020304" pitchFamily="18" charset="0"/>
              </a:rPr>
              <a:t>Hoặc</a:t>
            </a:r>
            <a:r>
              <a:rPr lang="en-US" sz="1900" dirty="0">
                <a:solidFill>
                  <a:schemeClr val="tx1"/>
                </a:solidFill>
                <a:latin typeface="Times New Roman" panose="02020603050405020304" pitchFamily="18" charset="0"/>
                <a:cs typeface="Times New Roman" panose="02020603050405020304" pitchFamily="18" charset="0"/>
              </a:rPr>
              <a:t> </a:t>
            </a:r>
            <a:r>
              <a:rPr lang="vi-VN" sz="1900" dirty="0">
                <a:solidFill>
                  <a:schemeClr val="tx1"/>
                </a:solidFill>
                <a:latin typeface="Times New Roman" panose="02020603050405020304" pitchFamily="18" charset="0"/>
                <a:cs typeface="Times New Roman" panose="02020603050405020304" pitchFamily="18" charset="0"/>
              </a:rPr>
              <a:t>đưa ra đề nghị về lãi suất thấp</a:t>
            </a:r>
            <a:r>
              <a:rPr lang="en-US" sz="1900" dirty="0">
                <a:solidFill>
                  <a:schemeClr val="tx1"/>
                </a:solidFill>
                <a:latin typeface="Times New Roman" panose="02020603050405020304" pitchFamily="18" charset="0"/>
                <a:cs typeface="Times New Roman" panose="02020603050405020304" pitchFamily="18" charset="0"/>
              </a:rPr>
              <a:t>,</a:t>
            </a:r>
            <a:r>
              <a:rPr lang="vi-VN" sz="1900" dirty="0">
                <a:solidFill>
                  <a:schemeClr val="tx1"/>
                </a:solidFill>
                <a:latin typeface="Times New Roman" panose="02020603050405020304" pitchFamily="18" charset="0"/>
                <a:cs typeface="Times New Roman" panose="02020603050405020304" pitchFamily="18" charset="0"/>
              </a:rPr>
              <a:t> bảo hành dài hơn hay bảo trì miễn phí để giảm giá cho người tiêu dùng.</a:t>
            </a:r>
          </a:p>
          <a:p>
            <a:pPr algn="just"/>
            <a:r>
              <a:rPr lang="en-US" sz="19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sz="1900" dirty="0">
                <a:solidFill>
                  <a:schemeClr val="tx1"/>
                </a:solidFill>
                <a:latin typeface="Times New Roman" panose="02020603050405020304" pitchFamily="18" charset="0"/>
                <a:cs typeface="Times New Roman" panose="02020603050405020304" pitchFamily="18" charset="0"/>
              </a:rPr>
              <a:t>Giá khuyến mãi có thể giúp khách hàng gạt bỏ các trở ngại trong quá trình đưa ra quyết định mua. </a:t>
            </a:r>
          </a:p>
        </p:txBody>
      </p:sp>
    </p:spTree>
    <p:extLst>
      <p:ext uri="{BB962C8B-B14F-4D97-AF65-F5344CB8AC3E}">
        <p14:creationId xmlns:p14="http://schemas.microsoft.com/office/powerpoint/2010/main" val="1496350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15" name="Rectangle 14">
            <a:extLst>
              <a:ext uri="{FF2B5EF4-FFF2-40B4-BE49-F238E27FC236}">
                <a16:creationId xmlns:a16="http://schemas.microsoft.com/office/drawing/2014/main" xmlns="" id="{9E7314BB-10CA-4386-A0A7-BA85A3DCF299}"/>
              </a:ext>
            </a:extLst>
          </p:cNvPr>
          <p:cNvSpPr/>
          <p:nvPr/>
        </p:nvSpPr>
        <p:spPr>
          <a:xfrm>
            <a:off x="0" y="1"/>
            <a:ext cx="9144000" cy="990684"/>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A647BAD5-D2DB-40D8-9954-E20977EA313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76000"/>
                    </a14:imgEffect>
                  </a14:imgLayer>
                </a14:imgProps>
              </a:ext>
            </a:extLst>
          </a:blip>
          <a:stretch>
            <a:fillRect/>
          </a:stretch>
        </p:blipFill>
        <p:spPr>
          <a:xfrm>
            <a:off x="3377555" y="966243"/>
            <a:ext cx="5766444" cy="4177257"/>
          </a:xfrm>
          <a:prstGeom prst="rect">
            <a:avLst/>
          </a:prstGeom>
        </p:spPr>
      </p:pic>
      <p:sp>
        <p:nvSpPr>
          <p:cNvPr id="860" name="Google Shape;860;p51"/>
          <p:cNvSpPr txBox="1">
            <a:spLocks noGrp="1"/>
          </p:cNvSpPr>
          <p:nvPr>
            <p:ph type="title"/>
          </p:nvPr>
        </p:nvSpPr>
        <p:spPr>
          <a:xfrm>
            <a:off x="181210" y="30983"/>
            <a:ext cx="8520600"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II</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vi-VN" sz="2600" b="1" u="sng" dirty="0">
                <a:effectLst>
                  <a:outerShdw blurRad="38100" dist="38100" dir="2700000" algn="tl">
                    <a:srgbClr val="000000">
                      <a:alpha val="43137"/>
                    </a:srgbClr>
                  </a:outerShdw>
                </a:effectLst>
                <a:latin typeface="+mj-lt"/>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Chiến</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t>
            </a:r>
            <a:r>
              <a:rPr lang="vi-VN"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ợc</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chỉnh</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endParaRPr lang="vi-VN"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18</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0" y="966243"/>
            <a:ext cx="8809311" cy="4177256"/>
            <a:chOff x="408494" y="1142654"/>
            <a:chExt cx="4849119" cy="3267793"/>
          </a:xfrm>
        </p:grpSpPr>
        <p:sp>
          <p:nvSpPr>
            <p:cNvPr id="864" name="Google Shape;864;p51"/>
            <p:cNvSpPr/>
            <p:nvPr/>
          </p:nvSpPr>
          <p:spPr>
            <a:xfrm>
              <a:off x="408494" y="1142654"/>
              <a:ext cx="1859188" cy="3267793"/>
            </a:xfrm>
            <a:prstGeom prst="rect">
              <a:avLst/>
            </a:prstGeom>
            <a:solidFill>
              <a:srgbClr val="566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sp>
        <p:nvSpPr>
          <p:cNvPr id="28" name="Google Shape;860;p51">
            <a:extLst>
              <a:ext uri="{FF2B5EF4-FFF2-40B4-BE49-F238E27FC236}">
                <a16:creationId xmlns:a16="http://schemas.microsoft.com/office/drawing/2014/main" xmlns="" id="{2DCF152D-AB4D-4747-AC94-46E6BD9D8FCA}"/>
              </a:ext>
            </a:extLst>
          </p:cNvPr>
          <p:cNvSpPr txBox="1">
            <a:spLocks/>
          </p:cNvSpPr>
          <p:nvPr/>
        </p:nvSpPr>
        <p:spPr>
          <a:xfrm>
            <a:off x="181210" y="468650"/>
            <a:ext cx="8520600" cy="46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solidFill>
                  <a:srgbClr val="0070C0"/>
                </a:solidFill>
                <a:latin typeface="Times New Roman" panose="02020603050405020304" pitchFamily="18" charset="0"/>
                <a:cs typeface="Times New Roman" panose="02020603050405020304" pitchFamily="18" charset="0"/>
              </a:rPr>
              <a:t>4</a:t>
            </a:r>
            <a:r>
              <a:rPr lang="vi-VN" sz="2400" b="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mj-lt"/>
              </a:rPr>
              <a:t>Định giá </a:t>
            </a:r>
            <a:r>
              <a:rPr lang="en-US" sz="2400" b="1" dirty="0" err="1">
                <a:solidFill>
                  <a:srgbClr val="0070C0"/>
                </a:solidFill>
                <a:latin typeface="Times New Roman" panose="02020603050405020304" pitchFamily="18" charset="0"/>
                <a:cs typeface="Times New Roman" panose="02020603050405020304" pitchFamily="18" charset="0"/>
              </a:rPr>
              <a:t>khuyến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mãi</a:t>
            </a:r>
            <a:endParaRPr lang="vi-VN" sz="2400" b="1" dirty="0">
              <a:solidFill>
                <a:srgbClr val="0070C0"/>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xmlns="" id="{758C833A-35C2-48E1-865B-F0F4666CC57E}"/>
              </a:ext>
            </a:extLst>
          </p:cNvPr>
          <p:cNvPicPr>
            <a:picLocks noChangeAspect="1"/>
          </p:cNvPicPr>
          <p:nvPr/>
        </p:nvPicPr>
        <p:blipFill>
          <a:blip r:embed="rId5"/>
          <a:stretch>
            <a:fillRect/>
          </a:stretch>
        </p:blipFill>
        <p:spPr>
          <a:xfrm>
            <a:off x="81072" y="2021250"/>
            <a:ext cx="3202648" cy="192648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8" name="Rectangle 17">
            <a:extLst>
              <a:ext uri="{FF2B5EF4-FFF2-40B4-BE49-F238E27FC236}">
                <a16:creationId xmlns:a16="http://schemas.microsoft.com/office/drawing/2014/main" xmlns="" id="{6510F4F3-7600-49F0-8897-A7BC6C2B8B31}"/>
              </a:ext>
            </a:extLst>
          </p:cNvPr>
          <p:cNvSpPr/>
          <p:nvPr/>
        </p:nvSpPr>
        <p:spPr>
          <a:xfrm>
            <a:off x="3364792" y="1555814"/>
            <a:ext cx="5766444" cy="2857355"/>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i="1" u="sng" dirty="0">
                <a:solidFill>
                  <a:schemeClr val="tx1"/>
                </a:solidFill>
                <a:latin typeface="+mj-lt"/>
              </a:rPr>
              <a:t>Ví dụ</a:t>
            </a:r>
            <a:r>
              <a:rPr lang="en-US" sz="2000" dirty="0">
                <a:solidFill>
                  <a:schemeClr val="tx1"/>
                </a:solidFill>
                <a:latin typeface="+mj-lt"/>
              </a:rPr>
              <a:t>:</a:t>
            </a:r>
            <a:r>
              <a:rPr lang="vi-VN" sz="2000" dirty="0">
                <a:solidFill>
                  <a:schemeClr val="tx1"/>
                </a:solidFill>
                <a:latin typeface="+mj-lt"/>
              </a:rPr>
              <a:t> </a:t>
            </a:r>
            <a:r>
              <a:rPr lang="vi-VN" sz="2000" i="1" dirty="0">
                <a:solidFill>
                  <a:schemeClr val="tx1"/>
                </a:solidFill>
                <a:latin typeface="+mj-lt"/>
              </a:rPr>
              <a:t>để khuyến khích người tiêu dùng chuyển đổi sang hệ điều hành Windows 10, Microsoft đã thực hiện chương trình khuyến mại Easy Trade-Up để mua lại thiết bị cũ của khách hàng với giá 200</a:t>
            </a:r>
            <a:r>
              <a:rPr lang="en-US" sz="2000" i="1" dirty="0">
                <a:solidFill>
                  <a:schemeClr val="tx1"/>
                </a:solidFill>
                <a:latin typeface="Times New Roman" panose="02020603050405020304" pitchFamily="18" charset="0"/>
                <a:cs typeface="Times New Roman" panose="02020603050405020304" pitchFamily="18" charset="0"/>
              </a:rPr>
              <a:t>$</a:t>
            </a:r>
            <a:r>
              <a:rPr lang="vi-VN" sz="2000" i="1" dirty="0">
                <a:solidFill>
                  <a:schemeClr val="tx1"/>
                </a:solidFill>
                <a:latin typeface="+mj-lt"/>
              </a:rPr>
              <a:t> khi khách hàng mua PC Windows 10 mới có giá từ 599</a:t>
            </a:r>
            <a:r>
              <a:rPr lang="en-US" sz="2000" i="1"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mj-lt"/>
              </a:rPr>
              <a:t>trở lên tại các cửa hàng của Microsoft. Hãng thậm chí còn trả 300</a:t>
            </a:r>
            <a:r>
              <a:rPr lang="en-US" sz="2000" i="1" dirty="0">
                <a:solidFill>
                  <a:schemeClr val="tx1"/>
                </a:solidFill>
                <a:latin typeface="Times New Roman" panose="02020603050405020304" pitchFamily="18" charset="0"/>
                <a:cs typeface="Times New Roman" panose="02020603050405020304" pitchFamily="18" charset="0"/>
              </a:rPr>
              <a:t>$</a:t>
            </a:r>
            <a:r>
              <a:rPr lang="en-US" sz="2000" i="1" dirty="0">
                <a:solidFill>
                  <a:schemeClr val="tx1"/>
                </a:solidFill>
                <a:latin typeface="+mj-lt"/>
              </a:rPr>
              <a:t> </a:t>
            </a:r>
            <a:r>
              <a:rPr lang="vi-VN" sz="2000" i="1" dirty="0">
                <a:solidFill>
                  <a:schemeClr val="tx1"/>
                </a:solidFill>
                <a:latin typeface="+mj-lt"/>
              </a:rPr>
              <a:t>cho các giao dịch mua lại MacBook hoặc iMac của Apple. </a:t>
            </a:r>
          </a:p>
        </p:txBody>
      </p:sp>
    </p:spTree>
    <p:extLst>
      <p:ext uri="{BB962C8B-B14F-4D97-AF65-F5344CB8AC3E}">
        <p14:creationId xmlns:p14="http://schemas.microsoft.com/office/powerpoint/2010/main" val="4268014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15" name="Rectangle 14">
            <a:extLst>
              <a:ext uri="{FF2B5EF4-FFF2-40B4-BE49-F238E27FC236}">
                <a16:creationId xmlns:a16="http://schemas.microsoft.com/office/drawing/2014/main" xmlns="" id="{9E7314BB-10CA-4386-A0A7-BA85A3DCF299}"/>
              </a:ext>
            </a:extLst>
          </p:cNvPr>
          <p:cNvSpPr/>
          <p:nvPr/>
        </p:nvSpPr>
        <p:spPr>
          <a:xfrm>
            <a:off x="0" y="1"/>
            <a:ext cx="9144000" cy="990684"/>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A647BAD5-D2DB-40D8-9954-E20977EA313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76000"/>
                    </a14:imgEffect>
                  </a14:imgLayer>
                </a14:imgProps>
              </a:ext>
            </a:extLst>
          </a:blip>
          <a:stretch>
            <a:fillRect/>
          </a:stretch>
        </p:blipFill>
        <p:spPr>
          <a:xfrm>
            <a:off x="3377555" y="966243"/>
            <a:ext cx="5766444" cy="4177257"/>
          </a:xfrm>
          <a:prstGeom prst="rect">
            <a:avLst/>
          </a:prstGeom>
        </p:spPr>
      </p:pic>
      <p:sp>
        <p:nvSpPr>
          <p:cNvPr id="860" name="Google Shape;860;p51"/>
          <p:cNvSpPr txBox="1">
            <a:spLocks noGrp="1"/>
          </p:cNvSpPr>
          <p:nvPr>
            <p:ph type="title"/>
          </p:nvPr>
        </p:nvSpPr>
        <p:spPr>
          <a:xfrm>
            <a:off x="181210" y="30983"/>
            <a:ext cx="8520600"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II</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vi-VN" sz="2600" b="1" u="sng" dirty="0">
                <a:effectLst>
                  <a:outerShdw blurRad="38100" dist="38100" dir="2700000" algn="tl">
                    <a:srgbClr val="000000">
                      <a:alpha val="43137"/>
                    </a:srgbClr>
                  </a:outerShdw>
                </a:effectLst>
                <a:latin typeface="+mj-lt"/>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Chiến</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t>
            </a:r>
            <a:r>
              <a:rPr lang="vi-VN"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ợc</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chỉnh</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endParaRPr lang="vi-VN"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19</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0" y="966243"/>
            <a:ext cx="8809311" cy="4177256"/>
            <a:chOff x="408494" y="1142654"/>
            <a:chExt cx="4849119" cy="3267793"/>
          </a:xfrm>
        </p:grpSpPr>
        <p:sp>
          <p:nvSpPr>
            <p:cNvPr id="864" name="Google Shape;864;p51"/>
            <p:cNvSpPr/>
            <p:nvPr/>
          </p:nvSpPr>
          <p:spPr>
            <a:xfrm>
              <a:off x="408494" y="1142654"/>
              <a:ext cx="1859188" cy="3267793"/>
            </a:xfrm>
            <a:prstGeom prst="rect">
              <a:avLst/>
            </a:prstGeom>
            <a:solidFill>
              <a:srgbClr val="566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sp>
        <p:nvSpPr>
          <p:cNvPr id="28" name="Google Shape;860;p51">
            <a:extLst>
              <a:ext uri="{FF2B5EF4-FFF2-40B4-BE49-F238E27FC236}">
                <a16:creationId xmlns:a16="http://schemas.microsoft.com/office/drawing/2014/main" xmlns="" id="{2DCF152D-AB4D-4747-AC94-46E6BD9D8FCA}"/>
              </a:ext>
            </a:extLst>
          </p:cNvPr>
          <p:cNvSpPr txBox="1">
            <a:spLocks/>
          </p:cNvSpPr>
          <p:nvPr/>
        </p:nvSpPr>
        <p:spPr>
          <a:xfrm>
            <a:off x="181210" y="468650"/>
            <a:ext cx="8520600" cy="46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solidFill>
                  <a:srgbClr val="0070C0"/>
                </a:solidFill>
                <a:latin typeface="Times New Roman" panose="02020603050405020304" pitchFamily="18" charset="0"/>
                <a:cs typeface="Times New Roman" panose="02020603050405020304" pitchFamily="18" charset="0"/>
              </a:rPr>
              <a:t>5</a:t>
            </a:r>
            <a:r>
              <a:rPr lang="vi-VN" sz="2400" b="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mj-lt"/>
              </a:rPr>
              <a:t>Định giá </a:t>
            </a:r>
            <a:r>
              <a:rPr lang="en-US" sz="2400" b="1" dirty="0" err="1">
                <a:solidFill>
                  <a:srgbClr val="0070C0"/>
                </a:solidFill>
                <a:latin typeface="Times New Roman" panose="02020603050405020304" pitchFamily="18" charset="0"/>
                <a:cs typeface="Times New Roman" panose="02020603050405020304" pitchFamily="18" charset="0"/>
              </a:rPr>
              <a:t>theo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vực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địa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lý</a:t>
            </a:r>
            <a:endParaRPr lang="vi-VN" sz="2400" b="1" dirty="0">
              <a:solidFill>
                <a:srgbClr val="0070C0"/>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xmlns="" id="{758C833A-35C2-48E1-865B-F0F4666CC57E}"/>
              </a:ext>
            </a:extLst>
          </p:cNvPr>
          <p:cNvPicPr>
            <a:picLocks noChangeAspect="1"/>
          </p:cNvPicPr>
          <p:nvPr/>
        </p:nvPicPr>
        <p:blipFill>
          <a:blip r:embed="rId5"/>
          <a:stretch>
            <a:fillRect/>
          </a:stretch>
        </p:blipFill>
        <p:spPr>
          <a:xfrm>
            <a:off x="38165" y="1021667"/>
            <a:ext cx="3313864" cy="18964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3" name="Google Shape;867;p51">
            <a:extLst>
              <a:ext uri="{FF2B5EF4-FFF2-40B4-BE49-F238E27FC236}">
                <a16:creationId xmlns:a16="http://schemas.microsoft.com/office/drawing/2014/main" xmlns="" id="{4B1E35F7-C363-4A1F-B690-386837E09CCC}"/>
              </a:ext>
            </a:extLst>
          </p:cNvPr>
          <p:cNvSpPr txBox="1"/>
          <p:nvPr/>
        </p:nvSpPr>
        <p:spPr>
          <a:xfrm>
            <a:off x="62052" y="2984491"/>
            <a:ext cx="3253451" cy="1358850"/>
          </a:xfrm>
          <a:prstGeom prst="rect">
            <a:avLst/>
          </a:prstGeom>
          <a:noFill/>
          <a:ln>
            <a:noFill/>
          </a:ln>
        </p:spPr>
        <p:txBody>
          <a:bodyPr spcFirstLastPara="1" wrap="square" lIns="91425" tIns="91425" rIns="91425" bIns="91425" anchor="t" anchorCtr="0">
            <a:noAutofit/>
          </a:bodyPr>
          <a:lstStyle/>
          <a:p>
            <a:pPr lvl="0" algn="just"/>
            <a:r>
              <a:rPr lang="vi-VN" sz="2000" b="1" dirty="0">
                <a:solidFill>
                  <a:srgbClr val="FFFFFF"/>
                </a:solidFill>
                <a:latin typeface="+mj-lt"/>
                <a:ea typeface="Trebuchet MS"/>
                <a:cs typeface="Trebuchet MS"/>
                <a:sym typeface="Trebuchet MS"/>
              </a:rPr>
              <a:t>Đặt giá cả khác nhau cho khách hàng ở các vùng khác nhau của đất nước hay thế giới.</a:t>
            </a:r>
            <a:endParaRPr sz="2000" b="1" dirty="0">
              <a:solidFill>
                <a:srgbClr val="FFFFFF"/>
              </a:solidFill>
              <a:latin typeface="+mj-lt"/>
              <a:ea typeface="Trebuchet MS"/>
              <a:cs typeface="Trebuchet MS"/>
              <a:sym typeface="Trebuchet MS"/>
            </a:endParaRPr>
          </a:p>
        </p:txBody>
      </p:sp>
      <p:sp>
        <p:nvSpPr>
          <p:cNvPr id="4" name="Rectangle 3">
            <a:extLst>
              <a:ext uri="{FF2B5EF4-FFF2-40B4-BE49-F238E27FC236}">
                <a16:creationId xmlns:a16="http://schemas.microsoft.com/office/drawing/2014/main" xmlns="" id="{1AD4C3C0-F4A6-48DC-8322-8135E9FC31A8}"/>
              </a:ext>
            </a:extLst>
          </p:cNvPr>
          <p:cNvSpPr/>
          <p:nvPr/>
        </p:nvSpPr>
        <p:spPr>
          <a:xfrm>
            <a:off x="3377554" y="966243"/>
            <a:ext cx="5766444" cy="1631216"/>
          </a:xfrm>
          <a:prstGeom prst="rect">
            <a:avLst/>
          </a:prstGeom>
        </p:spPr>
        <p:txBody>
          <a:bodyPr wrap="square">
            <a:spAutoFit/>
          </a:bodyPr>
          <a:lstStyle/>
          <a:p>
            <a:pPr marL="342900" indent="-342900" algn="just">
              <a:buClr>
                <a:schemeClr val="bg1"/>
              </a:buClr>
              <a:buFont typeface="Wingdings" panose="05000000000000000000" pitchFamily="2" charset="2"/>
              <a:buChar char="Ø"/>
            </a:pPr>
            <a:r>
              <a:rPr lang="vi-VN" sz="2000" dirty="0">
                <a:solidFill>
                  <a:schemeClr val="bg1"/>
                </a:solidFill>
                <a:latin typeface="+mj-lt"/>
                <a:ea typeface="HelveticaNeue"/>
                <a:cs typeface="HelveticaNeue"/>
              </a:rPr>
              <a:t>Doanh nghiệp có nên mạo hiểm bán hàng cho những khách hàng ở xa bằng cách buộc họ phải trả mức giá cao hơn để bù đắp chi phí vận chuyển không? Hay doanh nghiệp nên áp dụng một mức giá đối với tất cả các khách hàng dù cho họ ở đâu? </a:t>
            </a:r>
            <a:endParaRPr lang="en-US" sz="2000" dirty="0">
              <a:solidFill>
                <a:schemeClr val="bg1"/>
              </a:solidFill>
              <a:latin typeface="+mj-lt"/>
            </a:endParaRPr>
          </a:p>
        </p:txBody>
      </p:sp>
      <p:graphicFrame>
        <p:nvGraphicFramePr>
          <p:cNvPr id="2" name="Diagram 1">
            <a:extLst>
              <a:ext uri="{FF2B5EF4-FFF2-40B4-BE49-F238E27FC236}">
                <a16:creationId xmlns:a16="http://schemas.microsoft.com/office/drawing/2014/main" xmlns="" id="{424CE80F-0E35-4E2E-9344-65707DB72E16}"/>
              </a:ext>
            </a:extLst>
          </p:cNvPr>
          <p:cNvGraphicFramePr/>
          <p:nvPr>
            <p:extLst>
              <p:ext uri="{D42A27DB-BD31-4B8C-83A1-F6EECF244321}">
                <p14:modId xmlns:p14="http://schemas.microsoft.com/office/powerpoint/2010/main" val="54273612"/>
              </p:ext>
            </p:extLst>
          </p:nvPr>
        </p:nvGraphicFramePr>
        <p:xfrm>
          <a:off x="3525401" y="2420675"/>
          <a:ext cx="5547039" cy="30414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53590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CE38BC25-A321-4A70-957F-8022D35B8E72}"/>
              </a:ext>
            </a:extLst>
          </p:cNvPr>
          <p:cNvPicPr>
            <a:picLocks noChangeAspect="1"/>
          </p:cNvPicPr>
          <p:nvPr/>
        </p:nvPicPr>
        <p:blipFill>
          <a:blip r:embed="rId2"/>
          <a:stretch>
            <a:fillRect/>
          </a:stretch>
        </p:blipFill>
        <p:spPr>
          <a:xfrm>
            <a:off x="0" y="103367"/>
            <a:ext cx="3291840" cy="4929808"/>
          </a:xfrm>
          <a:prstGeom prst="rect">
            <a:avLst/>
          </a:prstGeom>
          <a:scene3d>
            <a:camera prst="perspectiveRight"/>
            <a:lightRig rig="threePt" dir="t"/>
          </a:scene3d>
        </p:spPr>
      </p:pic>
      <p:sp>
        <p:nvSpPr>
          <p:cNvPr id="2" name="Title 1">
            <a:extLst>
              <a:ext uri="{FF2B5EF4-FFF2-40B4-BE49-F238E27FC236}">
                <a16:creationId xmlns:a16="http://schemas.microsoft.com/office/drawing/2014/main" xmlns="" id="{E09C2D3B-B2CF-4C83-9DB8-A7609BADFFA3}"/>
              </a:ext>
            </a:extLst>
          </p:cNvPr>
          <p:cNvSpPr>
            <a:spLocks noGrp="1"/>
          </p:cNvSpPr>
          <p:nvPr>
            <p:ph type="title"/>
          </p:nvPr>
        </p:nvSpPr>
        <p:spPr>
          <a:xfrm>
            <a:off x="3291840" y="103367"/>
            <a:ext cx="5699487" cy="516835"/>
          </a:xfrm>
        </p:spPr>
        <p:txBody>
          <a:bodyPr/>
          <a:lstStyle/>
          <a:p>
            <a:r>
              <a:rPr lang="en-US" sz="3000" dirty="0" err="1">
                <a:latin typeface="Segoe UI Black" panose="020B0A02040204020203" pitchFamily="34" charset="0"/>
                <a:ea typeface="Segoe UI Black" panose="020B0A02040204020203" pitchFamily="34" charset="0"/>
                <a:cs typeface="Times New Roman" panose="02020603050405020304" pitchFamily="18" charset="0"/>
              </a:rPr>
              <a:t>Chiến</a:t>
            </a:r>
            <a:r>
              <a:rPr lang="en-US" sz="3000" dirty="0">
                <a:latin typeface="Segoe UI Black" panose="020B0A02040204020203" pitchFamily="34" charset="0"/>
                <a:ea typeface="Segoe UI Black" panose="020B0A02040204020203" pitchFamily="34" charset="0"/>
                <a:cs typeface="Times New Roman" panose="02020603050405020304" pitchFamily="18" charset="0"/>
              </a:rPr>
              <a:t> l</a:t>
            </a:r>
            <a:r>
              <a:rPr lang="vi-VN" sz="3000" dirty="0">
                <a:latin typeface="Segoe UI Black" panose="020B0A02040204020203" pitchFamily="34" charset="0"/>
                <a:ea typeface="Segoe UI Black" panose="020B0A02040204020203" pitchFamily="34" charset="0"/>
                <a:cs typeface="Times New Roman" panose="02020603050405020304" pitchFamily="18" charset="0"/>
              </a:rPr>
              <a:t>ư</a:t>
            </a:r>
            <a:r>
              <a:rPr lang="en-US" sz="3000" dirty="0" err="1">
                <a:latin typeface="Segoe UI Black" panose="020B0A02040204020203" pitchFamily="34" charset="0"/>
                <a:ea typeface="Segoe UI Black" panose="020B0A02040204020203" pitchFamily="34" charset="0"/>
                <a:cs typeface="Times New Roman" panose="02020603050405020304" pitchFamily="18" charset="0"/>
              </a:rPr>
              <a:t>ợc</a:t>
            </a:r>
            <a:r>
              <a:rPr lang="en-US" sz="3000" dirty="0">
                <a:latin typeface="Segoe UI Black" panose="020B0A02040204020203" pitchFamily="34" charset="0"/>
                <a:ea typeface="Segoe UI Black" panose="020B0A02040204020203" pitchFamily="34" charset="0"/>
                <a:cs typeface="Times New Roman" panose="02020603050405020304" pitchFamily="18" charset="0"/>
              </a:rPr>
              <a:t> </a:t>
            </a:r>
            <a:r>
              <a:rPr lang="en-US" sz="3000" dirty="0" err="1">
                <a:latin typeface="Segoe UI Black" panose="020B0A02040204020203" pitchFamily="34" charset="0"/>
                <a:ea typeface="Segoe UI Black" panose="020B0A02040204020203" pitchFamily="34" charset="0"/>
                <a:cs typeface="Times New Roman" panose="02020603050405020304" pitchFamily="18" charset="0"/>
              </a:rPr>
              <a:t>định</a:t>
            </a:r>
            <a:r>
              <a:rPr lang="en-US" sz="3000" dirty="0">
                <a:latin typeface="Segoe UI Black" panose="020B0A02040204020203" pitchFamily="34" charset="0"/>
                <a:ea typeface="Segoe UI Black" panose="020B0A02040204020203" pitchFamily="34" charset="0"/>
                <a:cs typeface="Times New Roman" panose="02020603050405020304" pitchFamily="18" charset="0"/>
              </a:rPr>
              <a:t> </a:t>
            </a:r>
            <a:r>
              <a:rPr lang="en-US" sz="3000" dirty="0" err="1">
                <a:latin typeface="Segoe UI Black" panose="020B0A02040204020203" pitchFamily="34" charset="0"/>
                <a:ea typeface="Segoe UI Black" panose="020B0A02040204020203" pitchFamily="34" charset="0"/>
                <a:cs typeface="Times New Roman" panose="02020603050405020304" pitchFamily="18" charset="0"/>
              </a:rPr>
              <a:t>giá</a:t>
            </a:r>
            <a:endParaRPr lang="en-US" sz="3000" dirty="0">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96E66655-D005-4DC1-81CC-2A471B53E2A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2</a:t>
            </a:fld>
            <a:endParaRPr lang="en-GB"/>
          </a:p>
        </p:txBody>
      </p:sp>
      <p:sp>
        <p:nvSpPr>
          <p:cNvPr id="15" name="Star: 6 Points 14">
            <a:extLst>
              <a:ext uri="{FF2B5EF4-FFF2-40B4-BE49-F238E27FC236}">
                <a16:creationId xmlns:a16="http://schemas.microsoft.com/office/drawing/2014/main" xmlns="" id="{8F14A120-658A-4E17-BDB5-CD7DDFD51F7B}"/>
              </a:ext>
            </a:extLst>
          </p:cNvPr>
          <p:cNvSpPr/>
          <p:nvPr/>
        </p:nvSpPr>
        <p:spPr>
          <a:xfrm>
            <a:off x="3291839" y="747097"/>
            <a:ext cx="795130" cy="760813"/>
          </a:xfrm>
          <a:prstGeom prst="star6">
            <a:avLst/>
          </a:prstGeom>
          <a:gradFill flip="none" rotWithShape="1">
            <a:gsLst>
              <a:gs pos="0">
                <a:srgbClr val="F95578">
                  <a:tint val="66000"/>
                  <a:satMod val="160000"/>
                </a:srgbClr>
              </a:gs>
              <a:gs pos="50000">
                <a:srgbClr val="F95578">
                  <a:tint val="44500"/>
                  <a:satMod val="160000"/>
                </a:srgbClr>
              </a:gs>
              <a:gs pos="100000">
                <a:srgbClr val="F95578">
                  <a:tint val="23500"/>
                  <a:satMod val="160000"/>
                </a:srgbClr>
              </a:gs>
            </a:gsLst>
            <a:lin ang="8100000" scaled="1"/>
            <a:tileRect/>
          </a:gra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Times New Roman" panose="02020603050405020304" pitchFamily="18" charset="0"/>
                <a:cs typeface="Times New Roman" panose="02020603050405020304" pitchFamily="18" charset="0"/>
              </a:rPr>
              <a:t>I</a:t>
            </a:r>
          </a:p>
        </p:txBody>
      </p:sp>
      <p:sp>
        <p:nvSpPr>
          <p:cNvPr id="16" name="Star: 6 Points 15">
            <a:extLst>
              <a:ext uri="{FF2B5EF4-FFF2-40B4-BE49-F238E27FC236}">
                <a16:creationId xmlns:a16="http://schemas.microsoft.com/office/drawing/2014/main" xmlns="" id="{7B7C128D-03B8-4D4E-8FE2-C29A8DD2D68F}"/>
              </a:ext>
            </a:extLst>
          </p:cNvPr>
          <p:cNvSpPr/>
          <p:nvPr/>
        </p:nvSpPr>
        <p:spPr>
          <a:xfrm>
            <a:off x="3315693" y="2402630"/>
            <a:ext cx="785190" cy="786854"/>
          </a:xfrm>
          <a:prstGeom prst="star6">
            <a:avLst/>
          </a:prstGeom>
          <a:solidFill>
            <a:srgbClr val="CCFFCC"/>
          </a:solidFill>
          <a:ln>
            <a:solidFill>
              <a:srgbClr val="12B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9900"/>
                </a:solidFill>
                <a:latin typeface="Times New Roman" panose="02020603050405020304" pitchFamily="18" charset="0"/>
                <a:cs typeface="Times New Roman" panose="02020603050405020304" pitchFamily="18" charset="0"/>
              </a:rPr>
              <a:t>III</a:t>
            </a:r>
          </a:p>
        </p:txBody>
      </p:sp>
      <p:sp>
        <p:nvSpPr>
          <p:cNvPr id="17" name="Star: 6 Points 16">
            <a:extLst>
              <a:ext uri="{FF2B5EF4-FFF2-40B4-BE49-F238E27FC236}">
                <a16:creationId xmlns:a16="http://schemas.microsoft.com/office/drawing/2014/main" xmlns="" id="{336B0E33-0931-4833-B6BC-409310C89041}"/>
              </a:ext>
            </a:extLst>
          </p:cNvPr>
          <p:cNvSpPr/>
          <p:nvPr/>
        </p:nvSpPr>
        <p:spPr>
          <a:xfrm>
            <a:off x="3291839" y="1590060"/>
            <a:ext cx="795130" cy="749449"/>
          </a:xfrm>
          <a:prstGeom prst="star6">
            <a:avLst/>
          </a:prstGeom>
          <a:solidFill>
            <a:srgbClr val="FFFFCC"/>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4">
                    <a:lumMod val="75000"/>
                  </a:schemeClr>
                </a:solidFill>
                <a:latin typeface="Times New Roman" panose="02020603050405020304" pitchFamily="18" charset="0"/>
                <a:cs typeface="Times New Roman" panose="02020603050405020304" pitchFamily="18" charset="0"/>
              </a:rPr>
              <a:t>II</a:t>
            </a:r>
          </a:p>
        </p:txBody>
      </p:sp>
      <p:sp>
        <p:nvSpPr>
          <p:cNvPr id="18" name="Star: 6 Points 17">
            <a:extLst>
              <a:ext uri="{FF2B5EF4-FFF2-40B4-BE49-F238E27FC236}">
                <a16:creationId xmlns:a16="http://schemas.microsoft.com/office/drawing/2014/main" xmlns="" id="{17FE0BE8-F190-41E1-A396-8EA2B5330065}"/>
              </a:ext>
            </a:extLst>
          </p:cNvPr>
          <p:cNvSpPr/>
          <p:nvPr/>
        </p:nvSpPr>
        <p:spPr>
          <a:xfrm>
            <a:off x="3305754" y="3252086"/>
            <a:ext cx="795129" cy="786854"/>
          </a:xfrm>
          <a:prstGeom prst="star6">
            <a:avLst/>
          </a:prstGeom>
          <a:solidFill>
            <a:schemeClr val="accent5">
              <a:lumMod val="40000"/>
              <a:lumOff val="60000"/>
            </a:schemeClr>
          </a:solidFill>
          <a:ln>
            <a:solidFill>
              <a:srgbClr val="270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270BF3"/>
                </a:solidFill>
                <a:latin typeface="Times New Roman" panose="02020603050405020304" pitchFamily="18" charset="0"/>
                <a:cs typeface="Times New Roman" panose="02020603050405020304" pitchFamily="18" charset="0"/>
              </a:rPr>
              <a:t>IV</a:t>
            </a:r>
          </a:p>
        </p:txBody>
      </p:sp>
      <p:sp>
        <p:nvSpPr>
          <p:cNvPr id="19" name="Star: 6 Points 18">
            <a:extLst>
              <a:ext uri="{FF2B5EF4-FFF2-40B4-BE49-F238E27FC236}">
                <a16:creationId xmlns:a16="http://schemas.microsoft.com/office/drawing/2014/main" xmlns="" id="{CA83BDBA-128C-4B19-BF58-873E904B35FA}"/>
              </a:ext>
            </a:extLst>
          </p:cNvPr>
          <p:cNvSpPr/>
          <p:nvPr/>
        </p:nvSpPr>
        <p:spPr>
          <a:xfrm>
            <a:off x="3315693" y="4140811"/>
            <a:ext cx="785190" cy="786853"/>
          </a:xfrm>
          <a:prstGeom prst="star6">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Times New Roman" panose="02020603050405020304" pitchFamily="18" charset="0"/>
                <a:cs typeface="Times New Roman" panose="02020603050405020304" pitchFamily="18" charset="0"/>
              </a:rPr>
              <a:t>V</a:t>
            </a:r>
          </a:p>
        </p:txBody>
      </p:sp>
      <p:sp>
        <p:nvSpPr>
          <p:cNvPr id="20" name="Title 1">
            <a:extLst>
              <a:ext uri="{FF2B5EF4-FFF2-40B4-BE49-F238E27FC236}">
                <a16:creationId xmlns:a16="http://schemas.microsoft.com/office/drawing/2014/main" xmlns="" id="{C19C1824-0A44-4456-8850-75D04641E4D3}"/>
              </a:ext>
            </a:extLst>
          </p:cNvPr>
          <p:cNvSpPr txBox="1">
            <a:spLocks/>
          </p:cNvSpPr>
          <p:nvPr/>
        </p:nvSpPr>
        <p:spPr>
          <a:xfrm>
            <a:off x="4132687" y="838436"/>
            <a:ext cx="4518331" cy="516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Chiến</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l</a:t>
            </a:r>
            <a:r>
              <a:rPr lang="vi-VN" sz="2200" dirty="0">
                <a:latin typeface="Times New Roman" panose="02020603050405020304" pitchFamily="18" charset="0"/>
                <a:ea typeface="Segoe UI Black" panose="020B0A02040204020203" pitchFamily="34" charset="0"/>
                <a:cs typeface="Times New Roman" panose="02020603050405020304" pitchFamily="18" charset="0"/>
              </a:rPr>
              <a:t>ư</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ợc</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định</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giá</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sản</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phẩm</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mới</a:t>
            </a:r>
            <a:endParaRPr lang="en-US" sz="2200" dirty="0">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21" name="Title 1">
            <a:extLst>
              <a:ext uri="{FF2B5EF4-FFF2-40B4-BE49-F238E27FC236}">
                <a16:creationId xmlns:a16="http://schemas.microsoft.com/office/drawing/2014/main" xmlns="" id="{A4A54E91-1DAB-4EED-B963-0F3A6DAE327B}"/>
              </a:ext>
            </a:extLst>
          </p:cNvPr>
          <p:cNvSpPr txBox="1">
            <a:spLocks/>
          </p:cNvSpPr>
          <p:nvPr/>
        </p:nvSpPr>
        <p:spPr>
          <a:xfrm>
            <a:off x="4148589" y="1632996"/>
            <a:ext cx="4518331" cy="516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Chiến</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l</a:t>
            </a:r>
            <a:r>
              <a:rPr lang="vi-VN" sz="2200" dirty="0">
                <a:latin typeface="Times New Roman" panose="02020603050405020304" pitchFamily="18" charset="0"/>
                <a:ea typeface="Segoe UI Black" panose="020B0A02040204020203" pitchFamily="34" charset="0"/>
                <a:cs typeface="Times New Roman" panose="02020603050405020304" pitchFamily="18" charset="0"/>
              </a:rPr>
              <a:t>ư</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ợc</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định</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giá</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hỗn</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hợp</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sản</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phẩm</a:t>
            </a:r>
            <a:endParaRPr lang="en-US" sz="2200" dirty="0">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22" name="Title 1">
            <a:extLst>
              <a:ext uri="{FF2B5EF4-FFF2-40B4-BE49-F238E27FC236}">
                <a16:creationId xmlns:a16="http://schemas.microsoft.com/office/drawing/2014/main" xmlns="" id="{550EAAE5-1A5F-429E-9692-30B9406D78D9}"/>
              </a:ext>
            </a:extLst>
          </p:cNvPr>
          <p:cNvSpPr txBox="1">
            <a:spLocks/>
          </p:cNvSpPr>
          <p:nvPr/>
        </p:nvSpPr>
        <p:spPr>
          <a:xfrm>
            <a:off x="4156540" y="2457526"/>
            <a:ext cx="4518331" cy="516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Chiến</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l</a:t>
            </a:r>
            <a:r>
              <a:rPr lang="vi-VN" sz="2200" dirty="0">
                <a:latin typeface="Times New Roman" panose="02020603050405020304" pitchFamily="18" charset="0"/>
                <a:ea typeface="Segoe UI Black" panose="020B0A02040204020203" pitchFamily="34" charset="0"/>
                <a:cs typeface="Times New Roman" panose="02020603050405020304" pitchFamily="18" charset="0"/>
              </a:rPr>
              <a:t>ư</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ợc</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định</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giá</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điều</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chỉnh</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giá</a:t>
            </a:r>
            <a:endParaRPr lang="en-US" sz="2200" dirty="0">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23" name="Title 1">
            <a:extLst>
              <a:ext uri="{FF2B5EF4-FFF2-40B4-BE49-F238E27FC236}">
                <a16:creationId xmlns:a16="http://schemas.microsoft.com/office/drawing/2014/main" xmlns="" id="{03D1DF00-0AD9-4843-9528-2C390FF5C905}"/>
              </a:ext>
            </a:extLst>
          </p:cNvPr>
          <p:cNvSpPr txBox="1">
            <a:spLocks/>
          </p:cNvSpPr>
          <p:nvPr/>
        </p:nvSpPr>
        <p:spPr>
          <a:xfrm>
            <a:off x="4162503" y="3371193"/>
            <a:ext cx="4518331" cy="516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Thay</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đổi</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giá</a:t>
            </a:r>
            <a:endParaRPr lang="en-US" sz="2200" dirty="0">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24" name="Title 1">
            <a:extLst>
              <a:ext uri="{FF2B5EF4-FFF2-40B4-BE49-F238E27FC236}">
                <a16:creationId xmlns:a16="http://schemas.microsoft.com/office/drawing/2014/main" xmlns="" id="{381F18AA-A2D3-42E2-8C2A-2F5AD5DF0A85}"/>
              </a:ext>
            </a:extLst>
          </p:cNvPr>
          <p:cNvSpPr txBox="1">
            <a:spLocks/>
          </p:cNvSpPr>
          <p:nvPr/>
        </p:nvSpPr>
        <p:spPr>
          <a:xfrm>
            <a:off x="4188344" y="4251344"/>
            <a:ext cx="4518331" cy="516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Chính</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sách</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công</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và</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giá</a:t>
            </a:r>
            <a:r>
              <a:rPr lang="en-US" sz="22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200" dirty="0" err="1">
                <a:latin typeface="Times New Roman" panose="02020603050405020304" pitchFamily="18" charset="0"/>
                <a:ea typeface="Segoe UI Black" panose="020B0A02040204020203" pitchFamily="34" charset="0"/>
                <a:cs typeface="Times New Roman" panose="02020603050405020304" pitchFamily="18" charset="0"/>
              </a:rPr>
              <a:t>cả</a:t>
            </a:r>
            <a:endParaRPr lang="en-US" sz="2200" dirty="0">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33993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15" name="Rectangle 14">
            <a:extLst>
              <a:ext uri="{FF2B5EF4-FFF2-40B4-BE49-F238E27FC236}">
                <a16:creationId xmlns:a16="http://schemas.microsoft.com/office/drawing/2014/main" xmlns="" id="{9E7314BB-10CA-4386-A0A7-BA85A3DCF299}"/>
              </a:ext>
            </a:extLst>
          </p:cNvPr>
          <p:cNvSpPr/>
          <p:nvPr/>
        </p:nvSpPr>
        <p:spPr>
          <a:xfrm>
            <a:off x="0" y="1"/>
            <a:ext cx="9144000" cy="990684"/>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A647BAD5-D2DB-40D8-9954-E20977EA313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76000"/>
                    </a14:imgEffect>
                  </a14:imgLayer>
                </a14:imgProps>
              </a:ext>
            </a:extLst>
          </a:blip>
          <a:stretch>
            <a:fillRect/>
          </a:stretch>
        </p:blipFill>
        <p:spPr>
          <a:xfrm>
            <a:off x="3377555" y="966243"/>
            <a:ext cx="5766444" cy="4177257"/>
          </a:xfrm>
          <a:prstGeom prst="rect">
            <a:avLst/>
          </a:prstGeom>
        </p:spPr>
      </p:pic>
      <p:sp>
        <p:nvSpPr>
          <p:cNvPr id="860" name="Google Shape;860;p51"/>
          <p:cNvSpPr txBox="1">
            <a:spLocks noGrp="1"/>
          </p:cNvSpPr>
          <p:nvPr>
            <p:ph type="title"/>
          </p:nvPr>
        </p:nvSpPr>
        <p:spPr>
          <a:xfrm>
            <a:off x="181210" y="30983"/>
            <a:ext cx="8520600"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II</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vi-VN" sz="2600" b="1" u="sng" dirty="0">
                <a:effectLst>
                  <a:outerShdw blurRad="38100" dist="38100" dir="2700000" algn="tl">
                    <a:srgbClr val="000000">
                      <a:alpha val="43137"/>
                    </a:srgbClr>
                  </a:outerShdw>
                </a:effectLst>
                <a:latin typeface="+mj-lt"/>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Chiến</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t>
            </a:r>
            <a:r>
              <a:rPr lang="vi-VN"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ợc</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chỉnh</a:t>
            </a:r>
            <a:r>
              <a:rPr lang="en-US"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endParaRPr lang="vi-VN" sz="2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20</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0" y="966243"/>
            <a:ext cx="8809311" cy="4177256"/>
            <a:chOff x="408494" y="1142654"/>
            <a:chExt cx="4849119" cy="3267793"/>
          </a:xfrm>
        </p:grpSpPr>
        <p:sp>
          <p:nvSpPr>
            <p:cNvPr id="864" name="Google Shape;864;p51"/>
            <p:cNvSpPr/>
            <p:nvPr/>
          </p:nvSpPr>
          <p:spPr>
            <a:xfrm>
              <a:off x="408494" y="1142654"/>
              <a:ext cx="1859188" cy="3267793"/>
            </a:xfrm>
            <a:prstGeom prst="rect">
              <a:avLst/>
            </a:prstGeom>
            <a:solidFill>
              <a:srgbClr val="566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sp>
        <p:nvSpPr>
          <p:cNvPr id="28" name="Google Shape;860;p51">
            <a:extLst>
              <a:ext uri="{FF2B5EF4-FFF2-40B4-BE49-F238E27FC236}">
                <a16:creationId xmlns:a16="http://schemas.microsoft.com/office/drawing/2014/main" xmlns="" id="{2DCF152D-AB4D-4747-AC94-46E6BD9D8FCA}"/>
              </a:ext>
            </a:extLst>
          </p:cNvPr>
          <p:cNvSpPr txBox="1">
            <a:spLocks/>
          </p:cNvSpPr>
          <p:nvPr/>
        </p:nvSpPr>
        <p:spPr>
          <a:xfrm>
            <a:off x="236867" y="468650"/>
            <a:ext cx="8520600" cy="46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solidFill>
                  <a:srgbClr val="0070C0"/>
                </a:solidFill>
                <a:latin typeface="Times New Roman" panose="02020603050405020304" pitchFamily="18" charset="0"/>
                <a:cs typeface="Times New Roman" panose="02020603050405020304" pitchFamily="18" charset="0"/>
              </a:rPr>
              <a:t>5</a:t>
            </a:r>
            <a:r>
              <a:rPr lang="vi-VN" sz="2400" b="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mj-lt"/>
              </a:rPr>
              <a:t>Định giá </a:t>
            </a:r>
            <a:r>
              <a:rPr lang="en-US" sz="2400" b="1" dirty="0" err="1">
                <a:solidFill>
                  <a:srgbClr val="0070C0"/>
                </a:solidFill>
                <a:latin typeface="Times New Roman" panose="02020603050405020304" pitchFamily="18" charset="0"/>
                <a:cs typeface="Times New Roman" panose="02020603050405020304" pitchFamily="18" charset="0"/>
              </a:rPr>
              <a:t>linh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hoạt</a:t>
            </a:r>
            <a:endParaRPr lang="vi-VN" sz="2400" b="1" dirty="0">
              <a:solidFill>
                <a:srgbClr val="0070C0"/>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xmlns="" id="{758C833A-35C2-48E1-865B-F0F4666CC57E}"/>
              </a:ext>
            </a:extLst>
          </p:cNvPr>
          <p:cNvPicPr>
            <a:picLocks noChangeAspect="1"/>
          </p:cNvPicPr>
          <p:nvPr/>
        </p:nvPicPr>
        <p:blipFill>
          <a:blip r:embed="rId5"/>
          <a:stretch>
            <a:fillRect/>
          </a:stretch>
        </p:blipFill>
        <p:spPr>
          <a:xfrm>
            <a:off x="130516" y="1021667"/>
            <a:ext cx="3129162" cy="18964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3" name="Google Shape;867;p51">
            <a:extLst>
              <a:ext uri="{FF2B5EF4-FFF2-40B4-BE49-F238E27FC236}">
                <a16:creationId xmlns:a16="http://schemas.microsoft.com/office/drawing/2014/main" xmlns="" id="{4B1E35F7-C363-4A1F-B690-386837E09CCC}"/>
              </a:ext>
            </a:extLst>
          </p:cNvPr>
          <p:cNvSpPr txBox="1"/>
          <p:nvPr/>
        </p:nvSpPr>
        <p:spPr>
          <a:xfrm>
            <a:off x="62052" y="2984491"/>
            <a:ext cx="3253451" cy="1896462"/>
          </a:xfrm>
          <a:prstGeom prst="rect">
            <a:avLst/>
          </a:prstGeom>
          <a:noFill/>
          <a:ln>
            <a:noFill/>
          </a:ln>
        </p:spPr>
        <p:txBody>
          <a:bodyPr spcFirstLastPara="1" wrap="square" lIns="91425" tIns="91425" rIns="91425" bIns="91425" anchor="t" anchorCtr="0">
            <a:noAutofit/>
          </a:bodyPr>
          <a:lstStyle/>
          <a:p>
            <a:pPr lvl="0" algn="just"/>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Điều</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chỉnh</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giá</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liên</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tục</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để</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đáp</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ứng</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các</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đặc</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điểm</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và</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yêu</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cầu</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của</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mỗi</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khách</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hàng</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cũng</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nh</a:t>
            </a:r>
            <a:r>
              <a:rPr lang="vi-VN" sz="2000" b="1" dirty="0">
                <a:solidFill>
                  <a:srgbClr val="FFFFFF"/>
                </a:solidFill>
                <a:latin typeface="Times New Roman" panose="02020603050405020304" pitchFamily="18" charset="0"/>
                <a:ea typeface="Trebuchet MS"/>
                <a:cs typeface="Times New Roman" panose="02020603050405020304" pitchFamily="18" charset="0"/>
                <a:sym typeface="Trebuchet MS"/>
              </a:rPr>
              <a:t>ư</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từng</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tình</a:t>
            </a:r>
            <a:r>
              <a:rPr lang="en-US" sz="2000" b="1" dirty="0">
                <a:solidFill>
                  <a:srgbClr val="FFFFFF"/>
                </a:solidFill>
                <a:latin typeface="Times New Roman" panose="02020603050405020304" pitchFamily="18" charset="0"/>
                <a:ea typeface="Trebuchet MS"/>
                <a:cs typeface="Times New Roman" panose="02020603050405020304" pitchFamily="18" charset="0"/>
                <a:sym typeface="Trebuchet MS"/>
              </a:rPr>
              <a:t> </a:t>
            </a:r>
            <a:r>
              <a:rPr lang="en-US" sz="2000" b="1" dirty="0" err="1">
                <a:solidFill>
                  <a:srgbClr val="FFFFFF"/>
                </a:solidFill>
                <a:latin typeface="Times New Roman" panose="02020603050405020304" pitchFamily="18" charset="0"/>
                <a:ea typeface="Trebuchet MS"/>
                <a:cs typeface="Times New Roman" panose="02020603050405020304" pitchFamily="18" charset="0"/>
                <a:sym typeface="Trebuchet MS"/>
              </a:rPr>
              <a:t>huống</a:t>
            </a:r>
            <a:endParaRPr sz="2000" b="1" dirty="0">
              <a:solidFill>
                <a:srgbClr val="FFFFFF"/>
              </a:solidFill>
              <a:latin typeface="Times New Roman" panose="02020603050405020304" pitchFamily="18" charset="0"/>
              <a:ea typeface="Trebuchet MS"/>
              <a:cs typeface="Times New Roman" panose="02020603050405020304" pitchFamily="18" charset="0"/>
              <a:sym typeface="Trebuchet MS"/>
            </a:endParaRPr>
          </a:p>
        </p:txBody>
      </p:sp>
      <p:sp>
        <p:nvSpPr>
          <p:cNvPr id="4" name="Rectangle 3">
            <a:extLst>
              <a:ext uri="{FF2B5EF4-FFF2-40B4-BE49-F238E27FC236}">
                <a16:creationId xmlns:a16="http://schemas.microsoft.com/office/drawing/2014/main" xmlns="" id="{1AD4C3C0-F4A6-48DC-8322-8135E9FC31A8}"/>
              </a:ext>
            </a:extLst>
          </p:cNvPr>
          <p:cNvSpPr/>
          <p:nvPr/>
        </p:nvSpPr>
        <p:spPr>
          <a:xfrm>
            <a:off x="3377554" y="966243"/>
            <a:ext cx="5766444" cy="2554545"/>
          </a:xfrm>
          <a:prstGeom prst="rect">
            <a:avLst/>
          </a:prstGeom>
        </p:spPr>
        <p:txBody>
          <a:bodyPr wrap="square">
            <a:spAutoFit/>
          </a:bodyPr>
          <a:lstStyle/>
          <a:p>
            <a:pPr marL="342900" indent="-342900" algn="just">
              <a:buClr>
                <a:schemeClr val="bg1"/>
              </a:buClr>
              <a:buFont typeface="Wingdings" panose="05000000000000000000" pitchFamily="2" charset="2"/>
              <a:buChar char="Ø"/>
            </a:pPr>
            <a:r>
              <a:rPr lang="vi-VN" sz="2000" dirty="0">
                <a:solidFill>
                  <a:schemeClr val="bg1"/>
                </a:solidFill>
                <a:latin typeface="+mj-lt"/>
                <a:ea typeface="HelveticaNeue"/>
                <a:cs typeface="HelveticaNeue"/>
              </a:rPr>
              <a:t>Định giá linh hoạt cung cấp nhiều lợi thế cho người làm marketing. Ví dụ: các nhà bán lẻ trực tuyến như Amazon, L.L. Bean hoặc Apple có thể khai thác cơ sở dữ liệu của họ để đánh giá mong muốn của người mua hàng cụ thể, đo lường mức mua trung bình của họ, kiểm tra giá của đối thủ cạnh tranh và đưa ra ngay lập tức mức giá phù hợp với tình huống cũng như hành vi của người mua hàng.</a:t>
            </a:r>
            <a:endParaRPr lang="en-US" sz="2000" dirty="0">
              <a:solidFill>
                <a:schemeClr val="bg1"/>
              </a:solidFill>
              <a:latin typeface="+mj-lt"/>
            </a:endParaRPr>
          </a:p>
        </p:txBody>
      </p:sp>
      <p:pic>
        <p:nvPicPr>
          <p:cNvPr id="6" name="Picture 5">
            <a:extLst>
              <a:ext uri="{FF2B5EF4-FFF2-40B4-BE49-F238E27FC236}">
                <a16:creationId xmlns:a16="http://schemas.microsoft.com/office/drawing/2014/main" xmlns="" id="{B4699F4D-3F6C-4568-85CA-ABFA733DDA95}"/>
              </a:ext>
            </a:extLst>
          </p:cNvPr>
          <p:cNvPicPr>
            <a:picLocks noChangeAspect="1"/>
          </p:cNvPicPr>
          <p:nvPr/>
        </p:nvPicPr>
        <p:blipFill>
          <a:blip r:embed="rId6"/>
          <a:stretch>
            <a:fillRect/>
          </a:stretch>
        </p:blipFill>
        <p:spPr>
          <a:xfrm>
            <a:off x="3377553" y="3520788"/>
            <a:ext cx="2961196" cy="1591729"/>
          </a:xfrm>
          <a:prstGeom prst="rect">
            <a:avLst/>
          </a:prstGeom>
        </p:spPr>
      </p:pic>
      <p:pic>
        <p:nvPicPr>
          <p:cNvPr id="8" name="Picture 7">
            <a:extLst>
              <a:ext uri="{FF2B5EF4-FFF2-40B4-BE49-F238E27FC236}">
                <a16:creationId xmlns:a16="http://schemas.microsoft.com/office/drawing/2014/main" xmlns="" id="{1B142D77-582C-46A8-9CC5-7C5963A0A3CB}"/>
              </a:ext>
            </a:extLst>
          </p:cNvPr>
          <p:cNvPicPr>
            <a:picLocks noChangeAspect="1"/>
          </p:cNvPicPr>
          <p:nvPr/>
        </p:nvPicPr>
        <p:blipFill>
          <a:blip r:embed="rId7"/>
          <a:stretch>
            <a:fillRect/>
          </a:stretch>
        </p:blipFill>
        <p:spPr>
          <a:xfrm>
            <a:off x="6338749" y="3520788"/>
            <a:ext cx="2805252" cy="1591729"/>
          </a:xfrm>
          <a:prstGeom prst="rect">
            <a:avLst/>
          </a:prstGeom>
        </p:spPr>
      </p:pic>
    </p:spTree>
    <p:extLst>
      <p:ext uri="{BB962C8B-B14F-4D97-AF65-F5344CB8AC3E}">
        <p14:creationId xmlns:p14="http://schemas.microsoft.com/office/powerpoint/2010/main" val="3385744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7" name="Picture 6">
            <a:extLst>
              <a:ext uri="{FF2B5EF4-FFF2-40B4-BE49-F238E27FC236}">
                <a16:creationId xmlns:a16="http://schemas.microsoft.com/office/drawing/2014/main" xmlns="" id="{C3B2855A-D699-4A85-AAFA-8F0FEF1443C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4000"/>
                    </a14:imgEffect>
                  </a14:imgLayer>
                </a14:imgProps>
              </a:ext>
            </a:extLst>
          </a:blip>
          <a:stretch>
            <a:fillRect/>
          </a:stretch>
        </p:blipFill>
        <p:spPr>
          <a:xfrm>
            <a:off x="2873892" y="599395"/>
            <a:ext cx="6268411" cy="4544104"/>
          </a:xfrm>
          <a:prstGeom prst="rect">
            <a:avLst/>
          </a:prstGeom>
        </p:spPr>
      </p:pic>
      <p:sp>
        <p:nvSpPr>
          <p:cNvPr id="2" name="Rectangle 1">
            <a:extLst>
              <a:ext uri="{FF2B5EF4-FFF2-40B4-BE49-F238E27FC236}">
                <a16:creationId xmlns:a16="http://schemas.microsoft.com/office/drawing/2014/main" xmlns="" id="{36D23557-30C9-4157-A059-EC7ABCBF4983}"/>
              </a:ext>
            </a:extLst>
          </p:cNvPr>
          <p:cNvSpPr/>
          <p:nvPr/>
        </p:nvSpPr>
        <p:spPr>
          <a:xfrm>
            <a:off x="0" y="2"/>
            <a:ext cx="9144000" cy="59939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Google Shape;860;p51"/>
          <p:cNvSpPr txBox="1">
            <a:spLocks noGrp="1"/>
          </p:cNvSpPr>
          <p:nvPr>
            <p:ph type="title"/>
          </p:nvPr>
        </p:nvSpPr>
        <p:spPr>
          <a:xfrm>
            <a:off x="55658" y="48094"/>
            <a:ext cx="8841851"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IV. Thay đổi giá</a:t>
            </a: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21</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3" y="599393"/>
            <a:ext cx="8954895" cy="4544106"/>
            <a:chOff x="408494" y="915745"/>
            <a:chExt cx="4849119" cy="3494701"/>
          </a:xfrm>
        </p:grpSpPr>
        <p:sp>
          <p:nvSpPr>
            <p:cNvPr id="864" name="Google Shape;864;p51"/>
            <p:cNvSpPr/>
            <p:nvPr/>
          </p:nvSpPr>
          <p:spPr>
            <a:xfrm>
              <a:off x="408494" y="915745"/>
              <a:ext cx="1556225" cy="3494701"/>
            </a:xfrm>
            <a:prstGeom prst="rect">
              <a:avLst/>
            </a:prstGeom>
            <a:solidFill>
              <a:srgbClr val="566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pic>
        <p:nvPicPr>
          <p:cNvPr id="4" name="Picture 3">
            <a:extLst>
              <a:ext uri="{FF2B5EF4-FFF2-40B4-BE49-F238E27FC236}">
                <a16:creationId xmlns:a16="http://schemas.microsoft.com/office/drawing/2014/main" xmlns="" id="{A33C42EA-0CAF-4F01-B6E2-ED2F410A051E}"/>
              </a:ext>
            </a:extLst>
          </p:cNvPr>
          <p:cNvPicPr>
            <a:picLocks noChangeAspect="1"/>
          </p:cNvPicPr>
          <p:nvPr/>
        </p:nvPicPr>
        <p:blipFill>
          <a:blip r:embed="rId5"/>
          <a:stretch>
            <a:fillRect/>
          </a:stretch>
        </p:blipFill>
        <p:spPr>
          <a:xfrm>
            <a:off x="8197" y="1578109"/>
            <a:ext cx="2857500" cy="2229508"/>
          </a:xfrm>
          <a:prstGeom prst="rect">
            <a:avLst/>
          </a:prstGeom>
        </p:spPr>
      </p:pic>
      <p:sp>
        <p:nvSpPr>
          <p:cNvPr id="6" name="Heptagon 5">
            <a:extLst>
              <a:ext uri="{FF2B5EF4-FFF2-40B4-BE49-F238E27FC236}">
                <a16:creationId xmlns:a16="http://schemas.microsoft.com/office/drawing/2014/main" xmlns="" id="{B76C90C5-EAC7-4E4E-ABF8-B91AA53A7930}"/>
              </a:ext>
            </a:extLst>
          </p:cNvPr>
          <p:cNvSpPr/>
          <p:nvPr/>
        </p:nvSpPr>
        <p:spPr>
          <a:xfrm>
            <a:off x="2894415" y="2075869"/>
            <a:ext cx="715618" cy="580445"/>
          </a:xfrm>
          <a:prstGeom prst="heptagon">
            <a:avLst/>
          </a:prstGeom>
          <a:solidFill>
            <a:srgbClr val="12BE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Times New Roman" panose="02020603050405020304" pitchFamily="18" charset="0"/>
                <a:cs typeface="Times New Roman" panose="02020603050405020304" pitchFamily="18" charset="0"/>
              </a:rPr>
              <a:t>1</a:t>
            </a:r>
          </a:p>
        </p:txBody>
      </p:sp>
      <p:sp>
        <p:nvSpPr>
          <p:cNvPr id="20" name="Title 20">
            <a:extLst>
              <a:ext uri="{FF2B5EF4-FFF2-40B4-BE49-F238E27FC236}">
                <a16:creationId xmlns:a16="http://schemas.microsoft.com/office/drawing/2014/main" xmlns="" id="{D71AE422-F56C-46B8-9CCB-513F68409C64}"/>
              </a:ext>
            </a:extLst>
          </p:cNvPr>
          <p:cNvSpPr txBox="1"/>
          <p:nvPr/>
        </p:nvSpPr>
        <p:spPr>
          <a:xfrm>
            <a:off x="3574257" y="2184791"/>
            <a:ext cx="5329846" cy="307777"/>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Khởi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xướng</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giảm</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giá</a:t>
            </a:r>
            <a:endPar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
        <p:nvSpPr>
          <p:cNvPr id="22" name="Heptagon 21">
            <a:extLst>
              <a:ext uri="{FF2B5EF4-FFF2-40B4-BE49-F238E27FC236}">
                <a16:creationId xmlns:a16="http://schemas.microsoft.com/office/drawing/2014/main" xmlns="" id="{A2ED8FD9-33BD-4CA8-A8F8-9607DFFDE51A}"/>
              </a:ext>
            </a:extLst>
          </p:cNvPr>
          <p:cNvSpPr/>
          <p:nvPr/>
        </p:nvSpPr>
        <p:spPr>
          <a:xfrm>
            <a:off x="2902568" y="2788545"/>
            <a:ext cx="715618" cy="580445"/>
          </a:xfrm>
          <a:prstGeom prst="heptagon">
            <a:avLst/>
          </a:prstGeom>
          <a:solidFill>
            <a:srgbClr val="12BE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Times New Roman" panose="02020603050405020304" pitchFamily="18" charset="0"/>
                <a:cs typeface="Times New Roman" panose="02020603050405020304" pitchFamily="18" charset="0"/>
              </a:rPr>
              <a:t>2</a:t>
            </a:r>
          </a:p>
        </p:txBody>
      </p:sp>
      <p:sp>
        <p:nvSpPr>
          <p:cNvPr id="23" name="Heptagon 22">
            <a:extLst>
              <a:ext uri="{FF2B5EF4-FFF2-40B4-BE49-F238E27FC236}">
                <a16:creationId xmlns:a16="http://schemas.microsoft.com/office/drawing/2014/main" xmlns="" id="{363AF39D-2E59-4E63-917B-7DF1774C8088}"/>
              </a:ext>
            </a:extLst>
          </p:cNvPr>
          <p:cNvSpPr/>
          <p:nvPr/>
        </p:nvSpPr>
        <p:spPr>
          <a:xfrm>
            <a:off x="2910317" y="3478254"/>
            <a:ext cx="715618" cy="580445"/>
          </a:xfrm>
          <a:prstGeom prst="heptagon">
            <a:avLst/>
          </a:prstGeom>
          <a:solidFill>
            <a:srgbClr val="12BE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Times New Roman" panose="02020603050405020304" pitchFamily="18" charset="0"/>
                <a:cs typeface="Times New Roman" panose="02020603050405020304" pitchFamily="18" charset="0"/>
              </a:rPr>
              <a:t>3</a:t>
            </a:r>
          </a:p>
        </p:txBody>
      </p:sp>
      <p:sp>
        <p:nvSpPr>
          <p:cNvPr id="8" name="Rectangle 7">
            <a:extLst>
              <a:ext uri="{FF2B5EF4-FFF2-40B4-BE49-F238E27FC236}">
                <a16:creationId xmlns:a16="http://schemas.microsoft.com/office/drawing/2014/main" xmlns="" id="{39F30BC5-3832-45E1-97D5-B337DA77805B}"/>
              </a:ext>
            </a:extLst>
          </p:cNvPr>
          <p:cNvSpPr/>
          <p:nvPr/>
        </p:nvSpPr>
        <p:spPr>
          <a:xfrm>
            <a:off x="3598112" y="2880981"/>
            <a:ext cx="2438488" cy="400110"/>
          </a:xfrm>
          <a:prstGeom prst="rect">
            <a:avLst/>
          </a:prstGeom>
        </p:spPr>
        <p:txBody>
          <a:bodyPr wrap="none">
            <a:spAutoFit/>
          </a:bodyPr>
          <a:lstStyle/>
          <a:p>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Khởi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xướng</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tăng</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giá</a:t>
            </a:r>
            <a:endPar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
        <p:nvSpPr>
          <p:cNvPr id="10" name="Rectangle 9">
            <a:extLst>
              <a:ext uri="{FF2B5EF4-FFF2-40B4-BE49-F238E27FC236}">
                <a16:creationId xmlns:a16="http://schemas.microsoft.com/office/drawing/2014/main" xmlns="" id="{BEDBAC7D-0E19-4998-9DC9-FFD0F755F3C4}"/>
              </a:ext>
            </a:extLst>
          </p:cNvPr>
          <p:cNvSpPr/>
          <p:nvPr/>
        </p:nvSpPr>
        <p:spPr>
          <a:xfrm>
            <a:off x="2865697" y="641152"/>
            <a:ext cx="6115789" cy="1323439"/>
          </a:xfrm>
          <a:prstGeom prst="rect">
            <a:avLst/>
          </a:prstGeom>
        </p:spPr>
        <p:txBody>
          <a:bodyPr wrap="square">
            <a:spAutoFit/>
          </a:bodyPr>
          <a:lstStyle/>
          <a:p>
            <a:pPr algn="just"/>
            <a:r>
              <a:rPr lang="vi-VN"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Khởi xưởng thay đổi gi</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á</a:t>
            </a:r>
            <a:r>
              <a:rPr lang="vi-VN"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Trong một số trường hợp, doanh nghiệp có thể muốn giảm hoặc tăng giá. Nhưng dù là tăng hay giảm, họ cũng phải dự đoán các phản ứng có thể có của người mua và đối thủ cạnh tranh</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a:t>
            </a:r>
          </a:p>
        </p:txBody>
      </p:sp>
      <p:sp>
        <p:nvSpPr>
          <p:cNvPr id="12" name="Rectangle 11">
            <a:extLst>
              <a:ext uri="{FF2B5EF4-FFF2-40B4-BE49-F238E27FC236}">
                <a16:creationId xmlns:a16="http://schemas.microsoft.com/office/drawing/2014/main" xmlns="" id="{0A2A9A0C-1290-4893-98CB-B429DD77C5BC}"/>
              </a:ext>
            </a:extLst>
          </p:cNvPr>
          <p:cNvSpPr/>
          <p:nvPr/>
        </p:nvSpPr>
        <p:spPr>
          <a:xfrm>
            <a:off x="3618186" y="3470303"/>
            <a:ext cx="5279323" cy="707886"/>
          </a:xfrm>
          <a:prstGeom prst="rect">
            <a:avLst/>
          </a:prstGeom>
        </p:spPr>
        <p:txBody>
          <a:bodyPr wrap="square">
            <a:spAutoFit/>
          </a:bodyPr>
          <a:lstStyle/>
          <a:p>
            <a:r>
              <a:rPr lang="en-US" sz="2000" b="1" dirty="0" err="1">
                <a:solidFill>
                  <a:schemeClr val="bg1"/>
                </a:solidFill>
                <a:latin typeface="Times New Roman" panose="02020603050405020304" pitchFamily="18" charset="0"/>
                <a:cs typeface="Times New Roman" panose="02020603050405020304" pitchFamily="18" charset="0"/>
              </a:rPr>
              <a:t>Phản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ứng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của</a:t>
            </a:r>
            <a:r>
              <a:rPr lang="en-US" sz="2000" b="1" dirty="0">
                <a:solidFill>
                  <a:schemeClr val="bg1"/>
                </a:solidFill>
                <a:latin typeface="Times New Roman" panose="02020603050405020304" pitchFamily="18" charset="0"/>
                <a:cs typeface="Times New Roman" panose="02020603050405020304" pitchFamily="18" charset="0"/>
              </a:rPr>
              <a:t> ng</a:t>
            </a:r>
            <a:r>
              <a:rPr lang="vi-VN" sz="2000" b="1" dirty="0">
                <a:solidFill>
                  <a:schemeClr val="bg1"/>
                </a:solidFill>
                <a:latin typeface="Times New Roman" panose="02020603050405020304" pitchFamily="18" charset="0"/>
                <a:cs typeface="Times New Roman" panose="02020603050405020304" pitchFamily="18" charset="0"/>
              </a:rPr>
              <a:t>ư</a:t>
            </a:r>
            <a:r>
              <a:rPr lang="en-US" sz="2000" b="1" dirty="0" err="1">
                <a:solidFill>
                  <a:schemeClr val="bg1"/>
                </a:solidFill>
                <a:latin typeface="Times New Roman" panose="02020603050405020304" pitchFamily="18" charset="0"/>
                <a:cs typeface="Times New Roman" panose="02020603050405020304" pitchFamily="18" charset="0"/>
              </a:rPr>
              <a:t>ời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mua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đối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với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các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thay</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đổi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về</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giá</a:t>
            </a:r>
            <a:endParaRPr lang="vi-VN" sz="2000" b="1" dirty="0">
              <a:solidFill>
                <a:schemeClr val="bg1"/>
              </a:solidFill>
              <a:latin typeface="Times New Roman" panose="02020603050405020304" pitchFamily="18" charset="0"/>
              <a:cs typeface="Times New Roman" panose="02020603050405020304" pitchFamily="18" charset="0"/>
            </a:endParaRPr>
          </a:p>
        </p:txBody>
      </p:sp>
      <p:sp>
        <p:nvSpPr>
          <p:cNvPr id="31" name="Heptagon 30">
            <a:extLst>
              <a:ext uri="{FF2B5EF4-FFF2-40B4-BE49-F238E27FC236}">
                <a16:creationId xmlns:a16="http://schemas.microsoft.com/office/drawing/2014/main" xmlns="" id="{2C66EE19-CAB4-4FE1-A0AF-A7FC22570D8A}"/>
              </a:ext>
            </a:extLst>
          </p:cNvPr>
          <p:cNvSpPr/>
          <p:nvPr/>
        </p:nvSpPr>
        <p:spPr>
          <a:xfrm>
            <a:off x="2910317" y="4195205"/>
            <a:ext cx="715618" cy="580445"/>
          </a:xfrm>
          <a:prstGeom prst="heptagon">
            <a:avLst/>
          </a:prstGeom>
          <a:solidFill>
            <a:srgbClr val="12BE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Times New Roman" panose="02020603050405020304" pitchFamily="18" charset="0"/>
                <a:cs typeface="Times New Roman" panose="02020603050405020304" pitchFamily="18" charset="0"/>
              </a:rPr>
              <a:t>4</a:t>
            </a:r>
          </a:p>
        </p:txBody>
      </p:sp>
      <p:sp>
        <p:nvSpPr>
          <p:cNvPr id="33" name="Title 20">
            <a:extLst>
              <a:ext uri="{FF2B5EF4-FFF2-40B4-BE49-F238E27FC236}">
                <a16:creationId xmlns:a16="http://schemas.microsoft.com/office/drawing/2014/main" xmlns="" id="{093CC176-B8AE-40B6-8654-1870C6318323}"/>
              </a:ext>
            </a:extLst>
          </p:cNvPr>
          <p:cNvSpPr txBox="1"/>
          <p:nvPr/>
        </p:nvSpPr>
        <p:spPr>
          <a:xfrm>
            <a:off x="3602694" y="4219947"/>
            <a:ext cx="5562851" cy="615553"/>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Phản</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ứng</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của</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đối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thủ</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cạnh</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tranh</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với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các</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thay</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đổi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về</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giá</a:t>
            </a:r>
            <a:endPar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Tree>
    <p:extLst>
      <p:ext uri="{BB962C8B-B14F-4D97-AF65-F5344CB8AC3E}">
        <p14:creationId xmlns:p14="http://schemas.microsoft.com/office/powerpoint/2010/main" val="9941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7" name="Picture 6">
            <a:extLst>
              <a:ext uri="{FF2B5EF4-FFF2-40B4-BE49-F238E27FC236}">
                <a16:creationId xmlns:a16="http://schemas.microsoft.com/office/drawing/2014/main" xmlns="" id="{C3B2855A-D699-4A85-AAFA-8F0FEF1443C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4000"/>
                    </a14:imgEffect>
                  </a14:imgLayer>
                </a14:imgProps>
              </a:ext>
            </a:extLst>
          </a:blip>
          <a:stretch>
            <a:fillRect/>
          </a:stretch>
        </p:blipFill>
        <p:spPr>
          <a:xfrm>
            <a:off x="2865697" y="599394"/>
            <a:ext cx="6268411" cy="4544104"/>
          </a:xfrm>
          <a:prstGeom prst="rect">
            <a:avLst/>
          </a:prstGeom>
        </p:spPr>
      </p:pic>
      <p:sp>
        <p:nvSpPr>
          <p:cNvPr id="2" name="Rectangle 1">
            <a:extLst>
              <a:ext uri="{FF2B5EF4-FFF2-40B4-BE49-F238E27FC236}">
                <a16:creationId xmlns:a16="http://schemas.microsoft.com/office/drawing/2014/main" xmlns="" id="{36D23557-30C9-4157-A059-EC7ABCBF4983}"/>
              </a:ext>
            </a:extLst>
          </p:cNvPr>
          <p:cNvSpPr/>
          <p:nvPr/>
        </p:nvSpPr>
        <p:spPr>
          <a:xfrm>
            <a:off x="0" y="2"/>
            <a:ext cx="9144000" cy="59939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Google Shape;860;p51"/>
          <p:cNvSpPr txBox="1">
            <a:spLocks noGrp="1"/>
          </p:cNvSpPr>
          <p:nvPr>
            <p:ph type="title"/>
          </p:nvPr>
        </p:nvSpPr>
        <p:spPr>
          <a:xfrm>
            <a:off x="55658" y="48094"/>
            <a:ext cx="8841851"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IV. Thay đổi giá</a:t>
            </a: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22</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3" y="599393"/>
            <a:ext cx="8954895" cy="4544106"/>
            <a:chOff x="408494" y="915745"/>
            <a:chExt cx="4849119" cy="3494701"/>
          </a:xfrm>
        </p:grpSpPr>
        <p:sp>
          <p:nvSpPr>
            <p:cNvPr id="864" name="Google Shape;864;p51"/>
            <p:cNvSpPr/>
            <p:nvPr/>
          </p:nvSpPr>
          <p:spPr>
            <a:xfrm>
              <a:off x="408494" y="915745"/>
              <a:ext cx="1556225" cy="3494701"/>
            </a:xfrm>
            <a:prstGeom prst="rect">
              <a:avLst/>
            </a:prstGeom>
            <a:solidFill>
              <a:srgbClr val="566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pic>
        <p:nvPicPr>
          <p:cNvPr id="4" name="Picture 3">
            <a:extLst>
              <a:ext uri="{FF2B5EF4-FFF2-40B4-BE49-F238E27FC236}">
                <a16:creationId xmlns:a16="http://schemas.microsoft.com/office/drawing/2014/main" xmlns="" id="{A33C42EA-0CAF-4F01-B6E2-ED2F410A051E}"/>
              </a:ext>
            </a:extLst>
          </p:cNvPr>
          <p:cNvPicPr>
            <a:picLocks noChangeAspect="1"/>
          </p:cNvPicPr>
          <p:nvPr/>
        </p:nvPicPr>
        <p:blipFill>
          <a:blip r:embed="rId5"/>
          <a:stretch>
            <a:fillRect/>
          </a:stretch>
        </p:blipFill>
        <p:spPr>
          <a:xfrm>
            <a:off x="9892" y="1568812"/>
            <a:ext cx="2845913" cy="2229508"/>
          </a:xfrm>
          <a:prstGeom prst="rect">
            <a:avLst/>
          </a:prstGeom>
        </p:spPr>
      </p:pic>
      <p:sp>
        <p:nvSpPr>
          <p:cNvPr id="6" name="Heptagon 5">
            <a:extLst>
              <a:ext uri="{FF2B5EF4-FFF2-40B4-BE49-F238E27FC236}">
                <a16:creationId xmlns:a16="http://schemas.microsoft.com/office/drawing/2014/main" xmlns="" id="{B76C90C5-EAC7-4E4E-ABF8-B91AA53A7930}"/>
              </a:ext>
            </a:extLst>
          </p:cNvPr>
          <p:cNvSpPr/>
          <p:nvPr/>
        </p:nvSpPr>
        <p:spPr>
          <a:xfrm>
            <a:off x="3008572" y="668933"/>
            <a:ext cx="715618" cy="580445"/>
          </a:xfrm>
          <a:prstGeom prst="heptagon">
            <a:avLst/>
          </a:prstGeom>
          <a:solidFill>
            <a:srgbClr val="12BE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Times New Roman" panose="02020603050405020304" pitchFamily="18" charset="0"/>
                <a:cs typeface="Times New Roman" panose="02020603050405020304" pitchFamily="18" charset="0"/>
              </a:rPr>
              <a:t>1</a:t>
            </a:r>
          </a:p>
        </p:txBody>
      </p:sp>
      <p:sp>
        <p:nvSpPr>
          <p:cNvPr id="20" name="Title 20">
            <a:extLst>
              <a:ext uri="{FF2B5EF4-FFF2-40B4-BE49-F238E27FC236}">
                <a16:creationId xmlns:a16="http://schemas.microsoft.com/office/drawing/2014/main" xmlns="" id="{D71AE422-F56C-46B8-9CCB-513F68409C64}"/>
              </a:ext>
            </a:extLst>
          </p:cNvPr>
          <p:cNvSpPr txBox="1"/>
          <p:nvPr/>
        </p:nvSpPr>
        <p:spPr>
          <a:xfrm>
            <a:off x="3724190" y="758474"/>
            <a:ext cx="5329846" cy="307777"/>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Khởi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xướng</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giảm</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giá</a:t>
            </a:r>
            <a:endPar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
        <p:nvSpPr>
          <p:cNvPr id="10" name="Rectangle 9">
            <a:extLst>
              <a:ext uri="{FF2B5EF4-FFF2-40B4-BE49-F238E27FC236}">
                <a16:creationId xmlns:a16="http://schemas.microsoft.com/office/drawing/2014/main" xmlns="" id="{BEDBAC7D-0E19-4998-9DC9-FFD0F755F3C4}"/>
              </a:ext>
            </a:extLst>
          </p:cNvPr>
          <p:cNvSpPr/>
          <p:nvPr/>
        </p:nvSpPr>
        <p:spPr>
          <a:xfrm>
            <a:off x="2941984" y="1374573"/>
            <a:ext cx="6200320" cy="1631216"/>
          </a:xfrm>
          <a:prstGeom prst="rect">
            <a:avLst/>
          </a:prstGeom>
        </p:spPr>
        <p:txBody>
          <a:bodyPr wrap="square">
            <a:spAutoFit/>
          </a:bodyPr>
          <a:lstStyle/>
          <a:p>
            <a:pPr marL="285750" indent="-285750" algn="just"/>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sym typeface="Webdings" panose="05030102010509060703" pitchFamily="18" charset="2"/>
              </a:rPr>
              <a:t></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Khi</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vi-VN"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dư thừa lượng cung</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a:t>
            </a:r>
            <a:r>
              <a:rPr lang="vi-VN"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h</a:t>
            </a:r>
            <a:r>
              <a:rPr lang="vi-VN"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oặc do sự sụt giảm nhu cầu trong bối cảnh cạnh tranh mạnh mẽ về giá hoặc nền kinh tế suy yếu. Trong những trường hợp như vậy, doanh nghiệp có thể mạnh tay giảm giả để tăng doanh số và thị phần</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a:t>
            </a:r>
          </a:p>
        </p:txBody>
      </p:sp>
      <p:sp>
        <p:nvSpPr>
          <p:cNvPr id="21" name="Rectangle 20">
            <a:extLst>
              <a:ext uri="{FF2B5EF4-FFF2-40B4-BE49-F238E27FC236}">
                <a16:creationId xmlns:a16="http://schemas.microsoft.com/office/drawing/2014/main" xmlns="" id="{C0D2BBC0-1F95-42C7-9F64-0630B76C50CF}"/>
              </a:ext>
            </a:extLst>
          </p:cNvPr>
          <p:cNvSpPr/>
          <p:nvPr/>
        </p:nvSpPr>
        <p:spPr>
          <a:xfrm>
            <a:off x="2938247" y="3207362"/>
            <a:ext cx="6115789" cy="1631216"/>
          </a:xfrm>
          <a:prstGeom prst="rect">
            <a:avLst/>
          </a:prstGeom>
        </p:spPr>
        <p:txBody>
          <a:bodyPr wrap="square">
            <a:spAutoFit/>
          </a:bodyPr>
          <a:lstStyle/>
          <a:p>
            <a:pPr marL="230188" indent="-230188" algn="just"/>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sym typeface="Webdings" panose="05030102010509060703" pitchFamily="18" charset="2"/>
              </a:rPr>
              <a:t></a:t>
            </a:r>
            <a:r>
              <a:rPr lang="vi-VN"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Một doanh nghiệp cũng có thể giảm giá nhằm nỗ lực thống trị thị trường bằng chi phi thấp. Hoặc doanh nghiệp có chi phi thấp hơn so với đối thủ cạnh tranh, hoặc giảm giá với hy vọng giành được thị phần mà trong tương lai</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a:t>
            </a:r>
          </a:p>
        </p:txBody>
      </p:sp>
    </p:spTree>
    <p:extLst>
      <p:ext uri="{BB962C8B-B14F-4D97-AF65-F5344CB8AC3E}">
        <p14:creationId xmlns:p14="http://schemas.microsoft.com/office/powerpoint/2010/main" val="305128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7" name="Picture 6">
            <a:extLst>
              <a:ext uri="{FF2B5EF4-FFF2-40B4-BE49-F238E27FC236}">
                <a16:creationId xmlns:a16="http://schemas.microsoft.com/office/drawing/2014/main" xmlns="" id="{C3B2855A-D699-4A85-AAFA-8F0FEF1443C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4000"/>
                    </a14:imgEffect>
                  </a14:imgLayer>
                </a14:imgProps>
              </a:ext>
            </a:extLst>
          </a:blip>
          <a:stretch>
            <a:fillRect/>
          </a:stretch>
        </p:blipFill>
        <p:spPr>
          <a:xfrm>
            <a:off x="2865697" y="599394"/>
            <a:ext cx="6268411" cy="4544104"/>
          </a:xfrm>
          <a:prstGeom prst="rect">
            <a:avLst/>
          </a:prstGeom>
        </p:spPr>
      </p:pic>
      <p:sp>
        <p:nvSpPr>
          <p:cNvPr id="2" name="Rectangle 1">
            <a:extLst>
              <a:ext uri="{FF2B5EF4-FFF2-40B4-BE49-F238E27FC236}">
                <a16:creationId xmlns:a16="http://schemas.microsoft.com/office/drawing/2014/main" xmlns="" id="{36D23557-30C9-4157-A059-EC7ABCBF4983}"/>
              </a:ext>
            </a:extLst>
          </p:cNvPr>
          <p:cNvSpPr/>
          <p:nvPr/>
        </p:nvSpPr>
        <p:spPr>
          <a:xfrm>
            <a:off x="0" y="2"/>
            <a:ext cx="9144000" cy="59939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Google Shape;860;p51"/>
          <p:cNvSpPr txBox="1">
            <a:spLocks noGrp="1"/>
          </p:cNvSpPr>
          <p:nvPr>
            <p:ph type="title"/>
          </p:nvPr>
        </p:nvSpPr>
        <p:spPr>
          <a:xfrm>
            <a:off x="55658" y="48094"/>
            <a:ext cx="8841851"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IV. Thay đổi giá</a:t>
            </a: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23</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3" y="599393"/>
            <a:ext cx="8954895" cy="4544106"/>
            <a:chOff x="408494" y="915745"/>
            <a:chExt cx="4849119" cy="3494701"/>
          </a:xfrm>
        </p:grpSpPr>
        <p:sp>
          <p:nvSpPr>
            <p:cNvPr id="864" name="Google Shape;864;p51"/>
            <p:cNvSpPr/>
            <p:nvPr/>
          </p:nvSpPr>
          <p:spPr>
            <a:xfrm>
              <a:off x="408494" y="915745"/>
              <a:ext cx="1556225" cy="3494701"/>
            </a:xfrm>
            <a:prstGeom prst="rect">
              <a:avLst/>
            </a:prstGeom>
            <a:solidFill>
              <a:srgbClr val="566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pic>
        <p:nvPicPr>
          <p:cNvPr id="4" name="Picture 3">
            <a:extLst>
              <a:ext uri="{FF2B5EF4-FFF2-40B4-BE49-F238E27FC236}">
                <a16:creationId xmlns:a16="http://schemas.microsoft.com/office/drawing/2014/main" xmlns="" id="{A33C42EA-0CAF-4F01-B6E2-ED2F410A051E}"/>
              </a:ext>
            </a:extLst>
          </p:cNvPr>
          <p:cNvPicPr>
            <a:picLocks noChangeAspect="1"/>
          </p:cNvPicPr>
          <p:nvPr/>
        </p:nvPicPr>
        <p:blipFill>
          <a:blip r:embed="rId5"/>
          <a:stretch>
            <a:fillRect/>
          </a:stretch>
        </p:blipFill>
        <p:spPr>
          <a:xfrm>
            <a:off x="8194" y="1566407"/>
            <a:ext cx="2857500" cy="2138901"/>
          </a:xfrm>
          <a:prstGeom prst="rect">
            <a:avLst/>
          </a:prstGeom>
        </p:spPr>
      </p:pic>
      <p:sp>
        <p:nvSpPr>
          <p:cNvPr id="6" name="Heptagon 5">
            <a:extLst>
              <a:ext uri="{FF2B5EF4-FFF2-40B4-BE49-F238E27FC236}">
                <a16:creationId xmlns:a16="http://schemas.microsoft.com/office/drawing/2014/main" xmlns="" id="{B76C90C5-EAC7-4E4E-ABF8-B91AA53A7930}"/>
              </a:ext>
            </a:extLst>
          </p:cNvPr>
          <p:cNvSpPr/>
          <p:nvPr/>
        </p:nvSpPr>
        <p:spPr>
          <a:xfrm>
            <a:off x="3008572" y="668933"/>
            <a:ext cx="715618" cy="580445"/>
          </a:xfrm>
          <a:prstGeom prst="heptagon">
            <a:avLst/>
          </a:prstGeom>
          <a:solidFill>
            <a:srgbClr val="12BE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Times New Roman" panose="02020603050405020304" pitchFamily="18" charset="0"/>
                <a:cs typeface="Times New Roman" panose="02020603050405020304" pitchFamily="18" charset="0"/>
              </a:rPr>
              <a:t>2</a:t>
            </a:r>
          </a:p>
        </p:txBody>
      </p:sp>
      <p:sp>
        <p:nvSpPr>
          <p:cNvPr id="20" name="Title 20">
            <a:extLst>
              <a:ext uri="{FF2B5EF4-FFF2-40B4-BE49-F238E27FC236}">
                <a16:creationId xmlns:a16="http://schemas.microsoft.com/office/drawing/2014/main" xmlns="" id="{D71AE422-F56C-46B8-9CCB-513F68409C64}"/>
              </a:ext>
            </a:extLst>
          </p:cNvPr>
          <p:cNvSpPr txBox="1"/>
          <p:nvPr/>
        </p:nvSpPr>
        <p:spPr>
          <a:xfrm>
            <a:off x="3724190" y="758474"/>
            <a:ext cx="5329846" cy="307777"/>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Khởi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xướng</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tăng</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giá</a:t>
            </a:r>
            <a:endPar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
        <p:nvSpPr>
          <p:cNvPr id="10" name="Rectangle 9">
            <a:extLst>
              <a:ext uri="{FF2B5EF4-FFF2-40B4-BE49-F238E27FC236}">
                <a16:creationId xmlns:a16="http://schemas.microsoft.com/office/drawing/2014/main" xmlns="" id="{BEDBAC7D-0E19-4998-9DC9-FFD0F755F3C4}"/>
              </a:ext>
            </a:extLst>
          </p:cNvPr>
          <p:cNvSpPr/>
          <p:nvPr/>
        </p:nvSpPr>
        <p:spPr>
          <a:xfrm>
            <a:off x="2941984" y="1374573"/>
            <a:ext cx="6200320" cy="1323439"/>
          </a:xfrm>
          <a:prstGeom prst="rect">
            <a:avLst/>
          </a:prstGeom>
        </p:spPr>
        <p:txBody>
          <a:bodyPr wrap="square">
            <a:spAutoFit/>
          </a:bodyPr>
          <a:lstStyle/>
          <a:p>
            <a:pPr marL="285750" indent="-285750" algn="just"/>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sym typeface="Webdings" panose="05030102010509060703" pitchFamily="18" charset="2"/>
              </a:rPr>
              <a:t></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Tăng</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giá</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thành</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công</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có</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thể</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cải</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thiện</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rất</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nhiều</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về</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lợi</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nhuận</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Một</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yếu</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tố</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chính</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trong</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việc</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tăng</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giá</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là</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lạm</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phát</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chi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phí</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Một</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yếu</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tố</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khác</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dẫn</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đến</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tăng</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giá</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là</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nhu</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cầu</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quá</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cao</a:t>
            </a:r>
            <a:endPar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
        <p:nvSpPr>
          <p:cNvPr id="21" name="Rectangle 20">
            <a:extLst>
              <a:ext uri="{FF2B5EF4-FFF2-40B4-BE49-F238E27FC236}">
                <a16:creationId xmlns:a16="http://schemas.microsoft.com/office/drawing/2014/main" xmlns="" id="{C0D2BBC0-1F95-42C7-9F64-0630B76C50CF}"/>
              </a:ext>
            </a:extLst>
          </p:cNvPr>
          <p:cNvSpPr/>
          <p:nvPr/>
        </p:nvSpPr>
        <p:spPr>
          <a:xfrm>
            <a:off x="2942007" y="2951259"/>
            <a:ext cx="6115789" cy="1938992"/>
          </a:xfrm>
          <a:prstGeom prst="rect">
            <a:avLst/>
          </a:prstGeom>
        </p:spPr>
        <p:txBody>
          <a:bodyPr wrap="square">
            <a:spAutoFit/>
          </a:bodyPr>
          <a:lstStyle/>
          <a:p>
            <a:pPr marL="230188" indent="-230188" algn="just"/>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sym typeface="Webdings" panose="05030102010509060703" pitchFamily="18" charset="2"/>
              </a:rPr>
              <a:t></a:t>
            </a:r>
            <a:r>
              <a:rPr lang="vi-VN"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MẶT TRÁI CỦA TĂNG </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GIÁ</a:t>
            </a:r>
            <a:endParaRPr lang="vi-VN"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a:p>
            <a:pPr marL="230188" indent="-230188" algn="just"/>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vi-VN"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Khi giá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sản</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phẩm</a:t>
            </a:r>
            <a:r>
              <a:rPr lang="vi-VN"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tăng nhanh, những người tiêu dùng tức giận thưởng cáo buộc các công ty dầu mô lớn dùng chiêu trò bằng cách móc túi khách hàng. Khi tăng giá, doanh nghiệp phải tránh để không bị coi là kẻ chặt chém. </a:t>
            </a:r>
            <a:endPar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Tree>
    <p:extLst>
      <p:ext uri="{BB962C8B-B14F-4D97-AF65-F5344CB8AC3E}">
        <p14:creationId xmlns:p14="http://schemas.microsoft.com/office/powerpoint/2010/main" val="397541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7" name="Picture 6">
            <a:extLst>
              <a:ext uri="{FF2B5EF4-FFF2-40B4-BE49-F238E27FC236}">
                <a16:creationId xmlns:a16="http://schemas.microsoft.com/office/drawing/2014/main" xmlns="" id="{C3B2855A-D699-4A85-AAFA-8F0FEF1443C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4000"/>
                    </a14:imgEffect>
                  </a14:imgLayer>
                </a14:imgProps>
              </a:ext>
            </a:extLst>
          </a:blip>
          <a:stretch>
            <a:fillRect/>
          </a:stretch>
        </p:blipFill>
        <p:spPr>
          <a:xfrm>
            <a:off x="2867392" y="599396"/>
            <a:ext cx="6268411" cy="4544104"/>
          </a:xfrm>
          <a:prstGeom prst="rect">
            <a:avLst/>
          </a:prstGeom>
        </p:spPr>
      </p:pic>
      <p:sp>
        <p:nvSpPr>
          <p:cNvPr id="2" name="Rectangle 1">
            <a:extLst>
              <a:ext uri="{FF2B5EF4-FFF2-40B4-BE49-F238E27FC236}">
                <a16:creationId xmlns:a16="http://schemas.microsoft.com/office/drawing/2014/main" xmlns="" id="{36D23557-30C9-4157-A059-EC7ABCBF4983}"/>
              </a:ext>
            </a:extLst>
          </p:cNvPr>
          <p:cNvSpPr/>
          <p:nvPr/>
        </p:nvSpPr>
        <p:spPr>
          <a:xfrm>
            <a:off x="0" y="2"/>
            <a:ext cx="9144000" cy="59939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Google Shape;860;p51"/>
          <p:cNvSpPr txBox="1">
            <a:spLocks noGrp="1"/>
          </p:cNvSpPr>
          <p:nvPr>
            <p:ph type="title"/>
          </p:nvPr>
        </p:nvSpPr>
        <p:spPr>
          <a:xfrm>
            <a:off x="55658" y="48094"/>
            <a:ext cx="8841851"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IV. Thay đổi giá</a:t>
            </a: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24</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3" y="599393"/>
            <a:ext cx="8954895" cy="4544106"/>
            <a:chOff x="408494" y="915745"/>
            <a:chExt cx="4849119" cy="3494701"/>
          </a:xfrm>
        </p:grpSpPr>
        <p:sp>
          <p:nvSpPr>
            <p:cNvPr id="864" name="Google Shape;864;p51"/>
            <p:cNvSpPr/>
            <p:nvPr/>
          </p:nvSpPr>
          <p:spPr>
            <a:xfrm>
              <a:off x="408494" y="915745"/>
              <a:ext cx="1556225" cy="3494701"/>
            </a:xfrm>
            <a:prstGeom prst="rect">
              <a:avLst/>
            </a:prstGeom>
            <a:solidFill>
              <a:srgbClr val="566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pic>
        <p:nvPicPr>
          <p:cNvPr id="4" name="Picture 3">
            <a:extLst>
              <a:ext uri="{FF2B5EF4-FFF2-40B4-BE49-F238E27FC236}">
                <a16:creationId xmlns:a16="http://schemas.microsoft.com/office/drawing/2014/main" xmlns="" id="{A33C42EA-0CAF-4F01-B6E2-ED2F410A051E}"/>
              </a:ext>
            </a:extLst>
          </p:cNvPr>
          <p:cNvPicPr>
            <a:picLocks noChangeAspect="1"/>
          </p:cNvPicPr>
          <p:nvPr/>
        </p:nvPicPr>
        <p:blipFill>
          <a:blip r:embed="rId5"/>
          <a:stretch>
            <a:fillRect/>
          </a:stretch>
        </p:blipFill>
        <p:spPr>
          <a:xfrm>
            <a:off x="8197" y="1773700"/>
            <a:ext cx="2857500" cy="1947510"/>
          </a:xfrm>
          <a:prstGeom prst="rect">
            <a:avLst/>
          </a:prstGeom>
        </p:spPr>
      </p:pic>
      <p:sp>
        <p:nvSpPr>
          <p:cNvPr id="6" name="Heptagon 5">
            <a:extLst>
              <a:ext uri="{FF2B5EF4-FFF2-40B4-BE49-F238E27FC236}">
                <a16:creationId xmlns:a16="http://schemas.microsoft.com/office/drawing/2014/main" xmlns="" id="{B76C90C5-EAC7-4E4E-ABF8-B91AA53A7930}"/>
              </a:ext>
            </a:extLst>
          </p:cNvPr>
          <p:cNvSpPr/>
          <p:nvPr/>
        </p:nvSpPr>
        <p:spPr>
          <a:xfrm>
            <a:off x="3008572" y="668933"/>
            <a:ext cx="715618" cy="580445"/>
          </a:xfrm>
          <a:prstGeom prst="heptagon">
            <a:avLst/>
          </a:prstGeom>
          <a:solidFill>
            <a:srgbClr val="12BE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Times New Roman" panose="02020603050405020304" pitchFamily="18" charset="0"/>
                <a:cs typeface="Times New Roman" panose="02020603050405020304" pitchFamily="18" charset="0"/>
              </a:rPr>
              <a:t>3</a:t>
            </a:r>
          </a:p>
        </p:txBody>
      </p:sp>
      <p:sp>
        <p:nvSpPr>
          <p:cNvPr id="20" name="Title 20">
            <a:extLst>
              <a:ext uri="{FF2B5EF4-FFF2-40B4-BE49-F238E27FC236}">
                <a16:creationId xmlns:a16="http://schemas.microsoft.com/office/drawing/2014/main" xmlns="" id="{D71AE422-F56C-46B8-9CCB-513F68409C64}"/>
              </a:ext>
            </a:extLst>
          </p:cNvPr>
          <p:cNvSpPr txBox="1"/>
          <p:nvPr/>
        </p:nvSpPr>
        <p:spPr>
          <a:xfrm>
            <a:off x="3724190" y="723854"/>
            <a:ext cx="5329846" cy="615553"/>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Phản</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ứng</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của</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người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mua</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đối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với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các</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thay</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đổi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về</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giá</a:t>
            </a:r>
            <a:endPar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
        <p:nvSpPr>
          <p:cNvPr id="10" name="Rectangle 9">
            <a:extLst>
              <a:ext uri="{FF2B5EF4-FFF2-40B4-BE49-F238E27FC236}">
                <a16:creationId xmlns:a16="http://schemas.microsoft.com/office/drawing/2014/main" xmlns="" id="{BEDBAC7D-0E19-4998-9DC9-FFD0F755F3C4}"/>
              </a:ext>
            </a:extLst>
          </p:cNvPr>
          <p:cNvSpPr/>
          <p:nvPr/>
        </p:nvSpPr>
        <p:spPr>
          <a:xfrm>
            <a:off x="2865697" y="1463865"/>
            <a:ext cx="6200320" cy="1015663"/>
          </a:xfrm>
          <a:prstGeom prst="rect">
            <a:avLst/>
          </a:prstGeom>
        </p:spPr>
        <p:txBody>
          <a:bodyPr wrap="square">
            <a:spAutoFit/>
          </a:bodyPr>
          <a:lstStyle/>
          <a:p>
            <a:pPr marL="285750" indent="-285750" algn="just"/>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sym typeface="Webdings" panose="05030102010509060703" pitchFamily="18" charset="2"/>
              </a:rPr>
              <a:t></a:t>
            </a:r>
            <a:r>
              <a:rPr lang="vi-VN"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Một hoạt động tăng giá – thường sẽ dẫn đến sự sụt giảm về doanh số – có thể mang lại một số giá trị tích cực cho người mua. </a:t>
            </a:r>
            <a:endPar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
        <p:nvSpPr>
          <p:cNvPr id="21" name="Rectangle 20">
            <a:extLst>
              <a:ext uri="{FF2B5EF4-FFF2-40B4-BE49-F238E27FC236}">
                <a16:creationId xmlns:a16="http://schemas.microsoft.com/office/drawing/2014/main" xmlns="" id="{C0D2BBC0-1F95-42C7-9F64-0630B76C50CF}"/>
              </a:ext>
            </a:extLst>
          </p:cNvPr>
          <p:cNvSpPr/>
          <p:nvPr/>
        </p:nvSpPr>
        <p:spPr>
          <a:xfrm>
            <a:off x="2942007" y="2792231"/>
            <a:ext cx="6115789" cy="2246769"/>
          </a:xfrm>
          <a:prstGeom prst="rect">
            <a:avLst/>
          </a:prstGeom>
        </p:spPr>
        <p:txBody>
          <a:bodyPr wrap="square">
            <a:spAutoFit/>
          </a:bodyPr>
          <a:lstStyle/>
          <a:p>
            <a:pPr marL="230188" indent="-230188" algn="just"/>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sym typeface="Webdings" panose="05030102010509060703" pitchFamily="18" charset="2"/>
              </a:rPr>
              <a:t></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sym typeface="Webdings" panose="05030102010509060703" pitchFamily="18" charset="2"/>
              </a:rPr>
              <a:t>Hoặc</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sym typeface="Webdings" panose="05030102010509060703" pitchFamily="18" charset="2"/>
              </a:rPr>
              <a:t> n</a:t>
            </a:r>
            <a:r>
              <a:rPr lang="vi-VN"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gười tiêu dùng có thể tư duy về việc giảm giá theo nhiều cách khác nhau.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Họ</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có</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thể</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nghĩ</a:t>
            </a:r>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vi-VN" sz="2000" dirty="0">
                <a:solidFill>
                  <a:schemeClr val="bg1"/>
                </a:solidFill>
                <a:latin typeface="+mj-lt"/>
              </a:rPr>
              <a:t>mình đang nhận được mức giả tốt hơn cho một sản phẩm độc quyền</a:t>
            </a:r>
            <a:r>
              <a:rPr lang="en-US" sz="2000" dirty="0">
                <a:solidFill>
                  <a:schemeClr val="bg1"/>
                </a:solidFill>
                <a:latin typeface="+mj-lt"/>
              </a:rPr>
              <a:t>. </a:t>
            </a:r>
            <a:r>
              <a:rPr lang="en-US" sz="2000" dirty="0" err="1">
                <a:solidFill>
                  <a:schemeClr val="bg1"/>
                </a:solidFill>
                <a:latin typeface="Times New Roman" panose="02020603050405020304" pitchFamily="18" charset="0"/>
                <a:cs typeface="Times New Roman" panose="02020603050405020304" pitchFamily="18" charset="0"/>
              </a:rPr>
              <a:t>Hoặc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a:t>
            </a:r>
            <a:r>
              <a:rPr lang="en-US" sz="2000" dirty="0">
                <a:solidFill>
                  <a:schemeClr val="bg1"/>
                </a:solidFill>
                <a:latin typeface="Times New Roman" panose="02020603050405020304" pitchFamily="18" charset="0"/>
                <a:cs typeface="Times New Roman" panose="02020603050405020304" pitchFamily="18" charset="0"/>
              </a:rPr>
              <a:t> </a:t>
            </a:r>
            <a:r>
              <a:rPr lang="vi-VN" sz="2000" dirty="0">
                <a:solidFill>
                  <a:schemeClr val="bg1"/>
                </a:solidFill>
                <a:latin typeface="+mj-lt"/>
              </a:rPr>
              <a:t>cũng sẽ nghĩ rằng chất lượng đã bị giảm và hình ảnh sang trọng của thương hiệu có thể bị ảnh hưởng.</a:t>
            </a:r>
            <a:endParaRPr lang="vi-VN" sz="2000" dirty="0">
              <a:solidFill>
                <a:schemeClr val="bg1"/>
              </a:solidFill>
              <a:latin typeface="+mj-lt"/>
              <a:ea typeface="胡晓波男神体" panose="02010600030101010101" charset="-122"/>
              <a:cs typeface="Times New Roman" panose="02020603050405020304" pitchFamily="18" charset="0"/>
            </a:endParaRPr>
          </a:p>
          <a:p>
            <a:pPr marL="230188" indent="-230188" algn="just"/>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p>
        </p:txBody>
      </p:sp>
    </p:spTree>
    <p:extLst>
      <p:ext uri="{BB962C8B-B14F-4D97-AF65-F5344CB8AC3E}">
        <p14:creationId xmlns:p14="http://schemas.microsoft.com/office/powerpoint/2010/main" val="377489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7" name="Picture 6">
            <a:extLst>
              <a:ext uri="{FF2B5EF4-FFF2-40B4-BE49-F238E27FC236}">
                <a16:creationId xmlns:a16="http://schemas.microsoft.com/office/drawing/2014/main" xmlns="" id="{C3B2855A-D699-4A85-AAFA-8F0FEF1443C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4000"/>
                    </a14:imgEffect>
                  </a14:imgLayer>
                </a14:imgProps>
              </a:ext>
            </a:extLst>
          </a:blip>
          <a:stretch>
            <a:fillRect/>
          </a:stretch>
        </p:blipFill>
        <p:spPr>
          <a:xfrm>
            <a:off x="2867392" y="599396"/>
            <a:ext cx="6268411" cy="4544104"/>
          </a:xfrm>
          <a:prstGeom prst="rect">
            <a:avLst/>
          </a:prstGeom>
        </p:spPr>
      </p:pic>
      <p:sp>
        <p:nvSpPr>
          <p:cNvPr id="2" name="Rectangle 1">
            <a:extLst>
              <a:ext uri="{FF2B5EF4-FFF2-40B4-BE49-F238E27FC236}">
                <a16:creationId xmlns:a16="http://schemas.microsoft.com/office/drawing/2014/main" xmlns="" id="{36D23557-30C9-4157-A059-EC7ABCBF4983}"/>
              </a:ext>
            </a:extLst>
          </p:cNvPr>
          <p:cNvSpPr/>
          <p:nvPr/>
        </p:nvSpPr>
        <p:spPr>
          <a:xfrm>
            <a:off x="0" y="2"/>
            <a:ext cx="9144000" cy="59939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Google Shape;860;p51"/>
          <p:cNvSpPr txBox="1">
            <a:spLocks noGrp="1"/>
          </p:cNvSpPr>
          <p:nvPr>
            <p:ph type="title"/>
          </p:nvPr>
        </p:nvSpPr>
        <p:spPr>
          <a:xfrm>
            <a:off x="55658" y="48094"/>
            <a:ext cx="8841851"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IV. Thay đổi giá</a:t>
            </a: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25</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3" y="599393"/>
            <a:ext cx="8954895" cy="4544106"/>
            <a:chOff x="408494" y="915745"/>
            <a:chExt cx="4849119" cy="3494701"/>
          </a:xfrm>
        </p:grpSpPr>
        <p:sp>
          <p:nvSpPr>
            <p:cNvPr id="864" name="Google Shape;864;p51"/>
            <p:cNvSpPr/>
            <p:nvPr/>
          </p:nvSpPr>
          <p:spPr>
            <a:xfrm>
              <a:off x="408494" y="915745"/>
              <a:ext cx="1556225" cy="3494701"/>
            </a:xfrm>
            <a:prstGeom prst="rect">
              <a:avLst/>
            </a:prstGeom>
            <a:solidFill>
              <a:srgbClr val="566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pic>
        <p:nvPicPr>
          <p:cNvPr id="4" name="Picture 3">
            <a:extLst>
              <a:ext uri="{FF2B5EF4-FFF2-40B4-BE49-F238E27FC236}">
                <a16:creationId xmlns:a16="http://schemas.microsoft.com/office/drawing/2014/main" xmlns="" id="{A33C42EA-0CAF-4F01-B6E2-ED2F410A051E}"/>
              </a:ext>
            </a:extLst>
          </p:cNvPr>
          <p:cNvPicPr>
            <a:picLocks noChangeAspect="1"/>
          </p:cNvPicPr>
          <p:nvPr/>
        </p:nvPicPr>
        <p:blipFill>
          <a:blip r:embed="rId5"/>
          <a:stretch>
            <a:fillRect/>
          </a:stretch>
        </p:blipFill>
        <p:spPr>
          <a:xfrm>
            <a:off x="0" y="616140"/>
            <a:ext cx="2857500" cy="1949298"/>
          </a:xfrm>
          <a:prstGeom prst="rect">
            <a:avLst/>
          </a:prstGeom>
        </p:spPr>
      </p:pic>
      <p:sp>
        <p:nvSpPr>
          <p:cNvPr id="6" name="Heptagon 5">
            <a:extLst>
              <a:ext uri="{FF2B5EF4-FFF2-40B4-BE49-F238E27FC236}">
                <a16:creationId xmlns:a16="http://schemas.microsoft.com/office/drawing/2014/main" xmlns="" id="{B76C90C5-EAC7-4E4E-ABF8-B91AA53A7930}"/>
              </a:ext>
            </a:extLst>
          </p:cNvPr>
          <p:cNvSpPr/>
          <p:nvPr/>
        </p:nvSpPr>
        <p:spPr>
          <a:xfrm>
            <a:off x="3008572" y="668933"/>
            <a:ext cx="715618" cy="580445"/>
          </a:xfrm>
          <a:prstGeom prst="heptagon">
            <a:avLst/>
          </a:prstGeom>
          <a:solidFill>
            <a:srgbClr val="12BE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Times New Roman" panose="02020603050405020304" pitchFamily="18" charset="0"/>
                <a:cs typeface="Times New Roman" panose="02020603050405020304" pitchFamily="18" charset="0"/>
              </a:rPr>
              <a:t>4</a:t>
            </a:r>
          </a:p>
        </p:txBody>
      </p:sp>
      <p:sp>
        <p:nvSpPr>
          <p:cNvPr id="20" name="Title 20">
            <a:extLst>
              <a:ext uri="{FF2B5EF4-FFF2-40B4-BE49-F238E27FC236}">
                <a16:creationId xmlns:a16="http://schemas.microsoft.com/office/drawing/2014/main" xmlns="" id="{D71AE422-F56C-46B8-9CCB-513F68409C64}"/>
              </a:ext>
            </a:extLst>
          </p:cNvPr>
          <p:cNvSpPr txBox="1"/>
          <p:nvPr/>
        </p:nvSpPr>
        <p:spPr>
          <a:xfrm>
            <a:off x="3724190" y="723854"/>
            <a:ext cx="5329846" cy="615553"/>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Phản</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ứng</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của</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đối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thủ</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cạnh</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tranh</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đối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với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các</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thay</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đổi</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về</a:t>
            </a:r>
            <a:r>
              <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r>
              <a:rPr lang="en-US" sz="20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giá</a:t>
            </a:r>
            <a:endParaRPr lang="en-US" sz="20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
        <p:nvSpPr>
          <p:cNvPr id="21" name="Rectangle 20">
            <a:extLst>
              <a:ext uri="{FF2B5EF4-FFF2-40B4-BE49-F238E27FC236}">
                <a16:creationId xmlns:a16="http://schemas.microsoft.com/office/drawing/2014/main" xmlns="" id="{C0D2BBC0-1F95-42C7-9F64-0630B76C50CF}"/>
              </a:ext>
            </a:extLst>
          </p:cNvPr>
          <p:cNvSpPr/>
          <p:nvPr/>
        </p:nvSpPr>
        <p:spPr>
          <a:xfrm>
            <a:off x="2942007" y="2792231"/>
            <a:ext cx="6115789" cy="400110"/>
          </a:xfrm>
          <a:prstGeom prst="rect">
            <a:avLst/>
          </a:prstGeom>
        </p:spPr>
        <p:txBody>
          <a:bodyPr wrap="square">
            <a:spAutoFit/>
          </a:bodyPr>
          <a:lstStyle/>
          <a:p>
            <a:pPr marL="230188" indent="-230188" algn="just"/>
            <a:r>
              <a:rPr lang="en-US" sz="2000" dirty="0">
                <a:solidFill>
                  <a:schemeClr val="bg1"/>
                </a:solidFill>
                <a:latin typeface="Times New Roman" panose="02020603050405020304" pitchFamily="18" charset="0"/>
                <a:ea typeface="胡晓波男神体" panose="02010600030101010101" charset="-122"/>
                <a:cs typeface="Times New Roman" panose="02020603050405020304" pitchFamily="18" charset="0"/>
              </a:rPr>
              <a:t>	</a:t>
            </a:r>
          </a:p>
        </p:txBody>
      </p:sp>
      <p:sp>
        <p:nvSpPr>
          <p:cNvPr id="5" name="Rectangle 4">
            <a:extLst>
              <a:ext uri="{FF2B5EF4-FFF2-40B4-BE49-F238E27FC236}">
                <a16:creationId xmlns:a16="http://schemas.microsoft.com/office/drawing/2014/main" xmlns="" id="{3C0F4242-0675-4D12-BA1F-DEE765416E82}"/>
              </a:ext>
            </a:extLst>
          </p:cNvPr>
          <p:cNvSpPr/>
          <p:nvPr/>
        </p:nvSpPr>
        <p:spPr>
          <a:xfrm>
            <a:off x="96241" y="2987106"/>
            <a:ext cx="2549832" cy="2156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latin typeface="Times New Roman" panose="02020603050405020304" pitchFamily="18" charset="0"/>
                <a:cs typeface="Times New Roman" panose="02020603050405020304" pitchFamily="18" charset="0"/>
              </a:rPr>
              <a:t>Khi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một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đối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thủ</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cạnh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tranh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giảm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phản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ứng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trước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tiên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của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doanh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nghiệp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thể</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hạ</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a:t>
            </a:r>
            <a:r>
              <a:rPr lang="en-US" sz="1600" dirty="0">
                <a:solidFill>
                  <a:schemeClr val="tx1"/>
                </a:solidFill>
                <a:latin typeface="Times New Roman" panose="02020603050405020304" pitchFamily="18" charset="0"/>
                <a:cs typeface="Times New Roman" panose="02020603050405020304" pitchFamily="18" charset="0"/>
              </a:rPr>
              <a:t> t</a:t>
            </a:r>
            <a:r>
              <a:rPr lang="vi-VN" sz="1600" dirty="0">
                <a:solidFill>
                  <a:schemeClr val="tx1"/>
                </a:solidFill>
                <a:latin typeface="Times New Roman" panose="02020603050405020304" pitchFamily="18" charset="0"/>
                <a:cs typeface="Times New Roman" panose="02020603050405020304" pitchFamily="18" charset="0"/>
              </a:rPr>
              <a:t>ư</a:t>
            </a:r>
            <a:r>
              <a:rPr lang="en-US" sz="1600" dirty="0" err="1">
                <a:solidFill>
                  <a:schemeClr val="tx1"/>
                </a:solidFill>
                <a:latin typeface="Times New Roman" panose="02020603050405020304" pitchFamily="18" charset="0"/>
                <a:cs typeface="Times New Roman" panose="02020603050405020304" pitchFamily="18" charset="0"/>
              </a:rPr>
              <a:t>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tự</a:t>
            </a:r>
            <a:r>
              <a:rPr lang="en-US" sz="1600" dirty="0">
                <a:solidFill>
                  <a:schemeClr val="tx1"/>
                </a:solidFill>
                <a:latin typeface="Times New Roman" panose="02020603050405020304" pitchFamily="18" charset="0"/>
                <a:cs typeface="Times New Roman" panose="02020603050405020304" pitchFamily="18" charset="0"/>
              </a:rPr>
              <a:t>. Nh</a:t>
            </a:r>
            <a:r>
              <a:rPr lang="vi-VN" sz="1600" dirty="0">
                <a:solidFill>
                  <a:schemeClr val="tx1"/>
                </a:solidFill>
                <a:latin typeface="Times New Roman" panose="02020603050405020304" pitchFamily="18" charset="0"/>
                <a:cs typeface="Times New Roman" panose="02020603050405020304" pitchFamily="18" charset="0"/>
              </a:rPr>
              <a:t>ư</a:t>
            </a:r>
            <a:r>
              <a:rPr lang="en-US" sz="1600" dirty="0">
                <a:solidFill>
                  <a:schemeClr val="tx1"/>
                </a:solidFill>
                <a:latin typeface="Times New Roman" panose="02020603050405020304" pitchFamily="18" charset="0"/>
                <a:cs typeface="Times New Roman" panose="02020603050405020304" pitchFamily="18" charset="0"/>
              </a:rPr>
              <a:t>ng </a:t>
            </a:r>
            <a:r>
              <a:rPr lang="en-US" sz="1600" dirty="0" err="1">
                <a:solidFill>
                  <a:schemeClr val="tx1"/>
                </a:solidFill>
                <a:latin typeface="Times New Roman" panose="02020603050405020304" pitchFamily="18" charset="0"/>
                <a:cs typeface="Times New Roman" panose="02020603050405020304" pitchFamily="18" charset="0"/>
              </a:rPr>
              <a:t>đó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phản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ứng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sai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lầm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Thay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đổi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doanh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nghiệp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nhấn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mạnh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khía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mạnh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trị</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của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cán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cân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trị</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40F0752A-7AC4-4256-BAA4-55715138B985}"/>
              </a:ext>
            </a:extLst>
          </p:cNvPr>
          <p:cNvSpPr/>
          <p:nvPr/>
        </p:nvSpPr>
        <p:spPr>
          <a:xfrm>
            <a:off x="3175550" y="1444236"/>
            <a:ext cx="2016652" cy="7789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latin typeface="Times New Roman" panose="02020603050405020304" pitchFamily="18" charset="0"/>
                <a:cs typeface="Times New Roman" panose="02020603050405020304" pitchFamily="18" charset="0"/>
              </a:rPr>
              <a:t>Đối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thủ</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cạnh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tranh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giảm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a:t>
            </a:r>
            <a:r>
              <a:rPr lang="en-US" sz="1600" dirty="0">
                <a:solidFill>
                  <a:schemeClr val="tx1"/>
                </a:solidFill>
                <a:latin typeface="Times New Roman" panose="02020603050405020304" pitchFamily="18" charset="0"/>
                <a:cs typeface="Times New Roman" panose="02020603050405020304" pitchFamily="18" charset="0"/>
              </a:rPr>
              <a:t> hay </a:t>
            </a:r>
            <a:r>
              <a:rPr lang="en-US" sz="1600" dirty="0" err="1">
                <a:solidFill>
                  <a:schemeClr val="tx1"/>
                </a:solidFill>
                <a:latin typeface="Times New Roman" panose="02020603050405020304" pitchFamily="18" charset="0"/>
                <a:cs typeface="Times New Roman" panose="02020603050405020304" pitchFamily="18" charset="0"/>
              </a:rPr>
              <a:t>không</a:t>
            </a:r>
            <a:r>
              <a:rPr lang="en-US" sz="1600" dirty="0">
                <a:solidFill>
                  <a:schemeClr val="tx1"/>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xmlns="" id="{A09DD8DA-769E-45E0-A4C4-36E10C563E63}"/>
              </a:ext>
            </a:extLst>
          </p:cNvPr>
          <p:cNvSpPr/>
          <p:nvPr/>
        </p:nvSpPr>
        <p:spPr>
          <a:xfrm>
            <a:off x="3175032" y="2538603"/>
            <a:ext cx="2016652" cy="7789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latin typeface="Times New Roman" panose="02020603050405020304" pitchFamily="18" charset="0"/>
                <a:cs typeface="Times New Roman" panose="02020603050405020304" pitchFamily="18" charset="0"/>
              </a:rPr>
              <a:t>Giá</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thấp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ảnh</a:t>
            </a:r>
            <a:r>
              <a:rPr lang="en-US" sz="1600" dirty="0">
                <a:solidFill>
                  <a:schemeClr val="tx1"/>
                </a:solidFill>
                <a:latin typeface="Times New Roman" panose="02020603050405020304" pitchFamily="18" charset="0"/>
                <a:cs typeface="Times New Roman" panose="02020603050405020304" pitchFamily="18" charset="0"/>
              </a:rPr>
              <a:t> h</a:t>
            </a:r>
            <a:r>
              <a:rPr lang="vi-VN" sz="1600" dirty="0">
                <a:solidFill>
                  <a:schemeClr val="tx1"/>
                </a:solidFill>
                <a:latin typeface="Times New Roman" panose="02020603050405020304" pitchFamily="18" charset="0"/>
                <a:cs typeface="Times New Roman" panose="02020603050405020304" pitchFamily="18" charset="0"/>
              </a:rPr>
              <a:t>ư</a:t>
            </a:r>
            <a:r>
              <a:rPr lang="en-US" sz="1600" dirty="0" err="1">
                <a:solidFill>
                  <a:schemeClr val="tx1"/>
                </a:solidFill>
                <a:latin typeface="Times New Roman" panose="02020603050405020304" pitchFamily="18" charset="0"/>
                <a:cs typeface="Times New Roman" panose="02020603050405020304" pitchFamily="18" charset="0"/>
              </a:rPr>
              <a:t>ởng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tiêu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cực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đến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thị</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phần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nhuận</a:t>
            </a:r>
            <a:r>
              <a:rPr lang="en-US" sz="1600" dirty="0">
                <a:solidFill>
                  <a:schemeClr val="tx1"/>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xmlns="" id="{FE382F69-1E3C-4327-A005-C2049A6EA88A}"/>
              </a:ext>
            </a:extLst>
          </p:cNvPr>
          <p:cNvSpPr/>
          <p:nvPr/>
        </p:nvSpPr>
        <p:spPr>
          <a:xfrm>
            <a:off x="3143228" y="3645919"/>
            <a:ext cx="2016652" cy="7789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nên</a:t>
            </a:r>
            <a:r>
              <a:rPr lang="en-US" sz="1600" dirty="0">
                <a:solidFill>
                  <a:schemeClr val="tx1"/>
                </a:solidFill>
                <a:latin typeface="Times New Roman" panose="02020603050405020304" pitchFamily="18" charset="0"/>
                <a:cs typeface="Times New Roman" panose="02020603050405020304" pitchFamily="18" charset="0"/>
              </a:rPr>
              <a:t> đ</a:t>
            </a:r>
            <a:r>
              <a:rPr lang="vi-VN" sz="1600" dirty="0">
                <a:solidFill>
                  <a:schemeClr val="tx1"/>
                </a:solidFill>
                <a:latin typeface="Times New Roman" panose="02020603050405020304" pitchFamily="18" charset="0"/>
                <a:cs typeface="Times New Roman" panose="02020603050405020304" pitchFamily="18" charset="0"/>
              </a:rPr>
              <a:t>ư</a:t>
            </a:r>
            <a:r>
              <a:rPr lang="en-US" sz="1600" dirty="0">
                <a:solidFill>
                  <a:schemeClr val="tx1"/>
                </a:solidFill>
                <a:latin typeface="Times New Roman" panose="02020603050405020304" pitchFamily="18" charset="0"/>
                <a:cs typeface="Times New Roman" panose="02020603050405020304" pitchFamily="18" charset="0"/>
              </a:rPr>
              <a:t>a ra </a:t>
            </a:r>
            <a:r>
              <a:rPr lang="en-US" sz="1600" dirty="0" err="1">
                <a:solidFill>
                  <a:schemeClr val="tx1"/>
                </a:solidFill>
                <a:latin typeface="Times New Roman" panose="02020603050405020304" pitchFamily="18" charset="0"/>
                <a:cs typeface="Times New Roman" panose="02020603050405020304" pitchFamily="18" charset="0"/>
              </a:rPr>
              <a:t>hành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hiệu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quả</a:t>
            </a:r>
            <a:r>
              <a:rPr lang="en-US" sz="1600" dirty="0">
                <a:solidFill>
                  <a:schemeClr val="tx1"/>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xmlns="" id="{A5731EEE-940C-4579-8B99-DB9FF552B22F}"/>
              </a:ext>
            </a:extLst>
          </p:cNvPr>
          <p:cNvSpPr/>
          <p:nvPr/>
        </p:nvSpPr>
        <p:spPr>
          <a:xfrm>
            <a:off x="6646796" y="1498684"/>
            <a:ext cx="2159801" cy="7789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latin typeface="Times New Roman" panose="02020603050405020304" pitchFamily="18" charset="0"/>
                <a:cs typeface="Times New Roman" panose="02020603050405020304" pitchFamily="18" charset="0"/>
              </a:rPr>
              <a:t>Giảm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hiện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tại</a:t>
            </a:r>
            <a:r>
              <a:rPr lang="en-US" sz="1600" dirty="0">
                <a:solidFill>
                  <a:schemeClr val="tx1"/>
                </a:solidFill>
                <a:latin typeface="Times New Roman" panose="02020603050405020304" pitchFamily="18" charset="0"/>
                <a:cs typeface="Times New Roman" panose="02020603050405020304" pitchFamily="18" charset="0"/>
              </a:rPr>
              <a:t> : </a:t>
            </a:r>
            <a:r>
              <a:rPr lang="en-US" sz="1600" dirty="0" err="1">
                <a:solidFill>
                  <a:schemeClr val="tx1"/>
                </a:solidFill>
                <a:latin typeface="Times New Roman" panose="02020603050405020304" pitchFamily="18" charset="0"/>
                <a:cs typeface="Times New Roman" panose="02020603050405020304" pitchFamily="18" charset="0"/>
              </a:rPr>
              <a:t>tiếp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tục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theo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dõi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của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đối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thủ</a:t>
            </a:r>
            <a:r>
              <a:rPr lang="en-US" sz="1600" dirty="0">
                <a:solidFill>
                  <a:schemeClr val="tx1"/>
                </a:solidFill>
                <a:latin typeface="Times New Roman" panose="020206030504050203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xmlns="" id="{CCACC7AC-85A2-46D6-BD2E-D14C67CCE5E2}"/>
              </a:ext>
            </a:extLst>
          </p:cNvPr>
          <p:cNvSpPr/>
          <p:nvPr/>
        </p:nvSpPr>
        <p:spPr>
          <a:xfrm>
            <a:off x="6646795" y="2521706"/>
            <a:ext cx="2159802" cy="46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Times New Roman" panose="02020603050405020304" pitchFamily="18" charset="0"/>
                <a:cs typeface="Times New Roman" panose="02020603050405020304" pitchFamily="18" charset="0"/>
              </a:rPr>
              <a:t>Giảm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a:t>
            </a:r>
            <a:r>
              <a:rPr lang="en-US" sz="1600" dirty="0">
                <a:solidFill>
                  <a:schemeClr val="tx1"/>
                </a:solidFill>
                <a:latin typeface="Times New Roman" panose="020206030504050203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xmlns="" id="{79C5B70A-C42F-4885-9D2E-A2EA510F2FDF}"/>
              </a:ext>
            </a:extLst>
          </p:cNvPr>
          <p:cNvSpPr/>
          <p:nvPr/>
        </p:nvSpPr>
        <p:spPr>
          <a:xfrm>
            <a:off x="6646795" y="3143786"/>
            <a:ext cx="2159802" cy="4519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latin typeface="Times New Roman" panose="02020603050405020304" pitchFamily="18" charset="0"/>
                <a:cs typeface="Times New Roman" panose="02020603050405020304" pitchFamily="18" charset="0"/>
              </a:rPr>
              <a:t>Giá</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trị</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tăng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cảm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nhận</a:t>
            </a:r>
            <a:r>
              <a:rPr lang="en-US" sz="1600" dirty="0">
                <a:solidFill>
                  <a:schemeClr val="tx1"/>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xmlns="" id="{C7E679F4-A6FB-4C25-BC1D-88047E5DD45F}"/>
              </a:ext>
            </a:extLst>
          </p:cNvPr>
          <p:cNvSpPr/>
          <p:nvPr/>
        </p:nvSpPr>
        <p:spPr>
          <a:xfrm>
            <a:off x="6646795" y="3805283"/>
            <a:ext cx="2159802" cy="4519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latin typeface="Times New Roman" panose="02020603050405020304" pitchFamily="18" charset="0"/>
                <a:cs typeface="Times New Roman" panose="02020603050405020304" pitchFamily="18" charset="0"/>
              </a:rPr>
              <a:t>Cải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thiện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chất</a:t>
            </a:r>
            <a:r>
              <a:rPr lang="en-US" sz="1600" dirty="0">
                <a:solidFill>
                  <a:schemeClr val="tx1"/>
                </a:solidFill>
                <a:latin typeface="Times New Roman" panose="02020603050405020304" pitchFamily="18" charset="0"/>
                <a:cs typeface="Times New Roman" panose="02020603050405020304" pitchFamily="18" charset="0"/>
              </a:rPr>
              <a:t> l</a:t>
            </a:r>
            <a:r>
              <a:rPr lang="vi-VN" sz="1600" dirty="0">
                <a:solidFill>
                  <a:schemeClr val="tx1"/>
                </a:solidFill>
                <a:latin typeface="Times New Roman" panose="02020603050405020304" pitchFamily="18" charset="0"/>
                <a:cs typeface="Times New Roman" panose="02020603050405020304" pitchFamily="18" charset="0"/>
              </a:rPr>
              <a:t>ư</a:t>
            </a:r>
            <a:r>
              <a:rPr lang="en-US" sz="1600" dirty="0" err="1">
                <a:solidFill>
                  <a:schemeClr val="tx1"/>
                </a:solidFill>
                <a:latin typeface="Times New Roman" panose="02020603050405020304" pitchFamily="18" charset="0"/>
                <a:cs typeface="Times New Roman" panose="02020603050405020304" pitchFamily="18" charset="0"/>
              </a:rPr>
              <a:t>ợng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tăng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a:t>
            </a:r>
            <a:r>
              <a:rPr lang="en-US" sz="1600" dirty="0">
                <a:solidFill>
                  <a:schemeClr val="tx1"/>
                </a:solidFill>
                <a:latin typeface="Times New Roman" panose="02020603050405020304" pitchFamily="18" charset="0"/>
                <a:cs typeface="Times New Roman" panose="02020603050405020304" pitchFamily="18" charset="0"/>
              </a:rPr>
              <a:t>.</a:t>
            </a:r>
          </a:p>
        </p:txBody>
      </p:sp>
      <p:sp>
        <p:nvSpPr>
          <p:cNvPr id="26" name="Rectangle 25">
            <a:extLst>
              <a:ext uri="{FF2B5EF4-FFF2-40B4-BE49-F238E27FC236}">
                <a16:creationId xmlns:a16="http://schemas.microsoft.com/office/drawing/2014/main" xmlns="" id="{26FB4883-65FA-4986-8A74-E925C2FB32D0}"/>
              </a:ext>
            </a:extLst>
          </p:cNvPr>
          <p:cNvSpPr/>
          <p:nvPr/>
        </p:nvSpPr>
        <p:spPr>
          <a:xfrm>
            <a:off x="6646795" y="4508763"/>
            <a:ext cx="2159802" cy="4519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latin typeface="Times New Roman" panose="02020603050405020304" pitchFamily="18" charset="0"/>
                <a:cs typeface="Times New Roman" panose="02020603050405020304" pitchFamily="18" charset="0"/>
              </a:rPr>
              <a:t>Tung ra “</a:t>
            </a:r>
            <a:r>
              <a:rPr lang="en-US" sz="1600" dirty="0" err="1">
                <a:solidFill>
                  <a:schemeClr val="tx1"/>
                </a:solidFill>
                <a:latin typeface="Times New Roman" panose="02020603050405020304" pitchFamily="18" charset="0"/>
                <a:cs typeface="Times New Roman" panose="02020603050405020304" pitchFamily="18" charset="0"/>
              </a:rPr>
              <a:t>th</a:t>
            </a:r>
            <a:r>
              <a:rPr lang="vi-VN" sz="1600" dirty="0">
                <a:solidFill>
                  <a:schemeClr val="tx1"/>
                </a:solidFill>
                <a:latin typeface="Times New Roman" panose="02020603050405020304" pitchFamily="18" charset="0"/>
                <a:cs typeface="Times New Roman" panose="02020603050405020304" pitchFamily="18" charset="0"/>
              </a:rPr>
              <a:t>ư</a:t>
            </a:r>
            <a:r>
              <a:rPr lang="en-US" sz="1600" dirty="0" err="1">
                <a:solidFill>
                  <a:schemeClr val="tx1"/>
                </a:solidFill>
                <a:latin typeface="Times New Roman" panose="02020603050405020304" pitchFamily="18" charset="0"/>
                <a:cs typeface="Times New Roman" panose="02020603050405020304" pitchFamily="18" charset="0"/>
              </a:rPr>
              <a:t>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hiệu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thiện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chiến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thấp</a:t>
            </a:r>
            <a:r>
              <a:rPr lang="en-US" sz="1600" dirty="0">
                <a:solidFill>
                  <a:schemeClr val="tx1"/>
                </a:solidFill>
                <a:latin typeface="Times New Roman" panose="02020603050405020304" pitchFamily="18" charset="0"/>
                <a:cs typeface="Times New Roman" panose="02020603050405020304" pitchFamily="18" charset="0"/>
              </a:rPr>
              <a:t>.</a:t>
            </a:r>
          </a:p>
        </p:txBody>
      </p:sp>
      <p:cxnSp>
        <p:nvCxnSpPr>
          <p:cNvPr id="10" name="Straight Arrow Connector 9">
            <a:extLst>
              <a:ext uri="{FF2B5EF4-FFF2-40B4-BE49-F238E27FC236}">
                <a16:creationId xmlns:a16="http://schemas.microsoft.com/office/drawing/2014/main" xmlns="" id="{2066ADA5-9B3F-4DB3-B7A7-680434BC10CB}"/>
              </a:ext>
            </a:extLst>
          </p:cNvPr>
          <p:cNvCxnSpPr>
            <a:stCxn id="17" idx="3"/>
          </p:cNvCxnSpPr>
          <p:nvPr/>
        </p:nvCxnSpPr>
        <p:spPr>
          <a:xfrm flipV="1">
            <a:off x="5192202" y="1828800"/>
            <a:ext cx="1454593" cy="489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5144C5D9-2C9C-4E16-A73E-D4608DFE0084}"/>
              </a:ext>
            </a:extLst>
          </p:cNvPr>
          <p:cNvCxnSpPr>
            <a:cxnSpLocks/>
          </p:cNvCxnSpPr>
          <p:nvPr/>
        </p:nvCxnSpPr>
        <p:spPr>
          <a:xfrm flipV="1">
            <a:off x="5174342" y="4167921"/>
            <a:ext cx="908406"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C683AAE4-9BE7-4345-A57E-675B68E9631D}"/>
              </a:ext>
            </a:extLst>
          </p:cNvPr>
          <p:cNvCxnSpPr>
            <a:cxnSpLocks/>
          </p:cNvCxnSpPr>
          <p:nvPr/>
        </p:nvCxnSpPr>
        <p:spPr>
          <a:xfrm flipV="1">
            <a:off x="2653383" y="4031255"/>
            <a:ext cx="505747"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C6289198-DAF5-4BC8-A11F-C4301E5B2AFC}"/>
              </a:ext>
            </a:extLst>
          </p:cNvPr>
          <p:cNvCxnSpPr>
            <a:cxnSpLocks/>
          </p:cNvCxnSpPr>
          <p:nvPr/>
        </p:nvCxnSpPr>
        <p:spPr>
          <a:xfrm>
            <a:off x="5191684" y="2809274"/>
            <a:ext cx="4298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0B11F282-F50E-49A8-AF6F-F1A25C2BC02F}"/>
              </a:ext>
            </a:extLst>
          </p:cNvPr>
          <p:cNvCxnSpPr>
            <a:cxnSpLocks/>
          </p:cNvCxnSpPr>
          <p:nvPr/>
        </p:nvCxnSpPr>
        <p:spPr>
          <a:xfrm flipV="1">
            <a:off x="5621569" y="1852653"/>
            <a:ext cx="0" cy="96343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8D8CDC5A-A93B-446A-9D46-DCFC15779F85}"/>
              </a:ext>
            </a:extLst>
          </p:cNvPr>
          <p:cNvCxnSpPr>
            <a:cxnSpLocks/>
          </p:cNvCxnSpPr>
          <p:nvPr/>
        </p:nvCxnSpPr>
        <p:spPr>
          <a:xfrm>
            <a:off x="5159880" y="3812092"/>
            <a:ext cx="65252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020E4689-6710-491E-8386-D34A1232F41A}"/>
              </a:ext>
            </a:extLst>
          </p:cNvPr>
          <p:cNvCxnSpPr>
            <a:cxnSpLocks/>
          </p:cNvCxnSpPr>
          <p:nvPr/>
        </p:nvCxnSpPr>
        <p:spPr>
          <a:xfrm flipV="1">
            <a:off x="5813728" y="1860605"/>
            <a:ext cx="0" cy="195148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A996C9E5-4F2A-485F-AFB8-993922AB1AEA}"/>
              </a:ext>
            </a:extLst>
          </p:cNvPr>
          <p:cNvCxnSpPr>
            <a:cxnSpLocks/>
          </p:cNvCxnSpPr>
          <p:nvPr/>
        </p:nvCxnSpPr>
        <p:spPr>
          <a:xfrm>
            <a:off x="6105786" y="2754406"/>
            <a:ext cx="0" cy="19972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xmlns="" id="{4B4DBD02-9A6B-4924-96C0-3207FDC0080D}"/>
              </a:ext>
            </a:extLst>
          </p:cNvPr>
          <p:cNvCxnSpPr>
            <a:cxnSpLocks/>
          </p:cNvCxnSpPr>
          <p:nvPr/>
        </p:nvCxnSpPr>
        <p:spPr>
          <a:xfrm flipV="1">
            <a:off x="6113166" y="2766758"/>
            <a:ext cx="505747"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84A2A424-6BF5-4B4A-AD54-F56940ED989B}"/>
              </a:ext>
            </a:extLst>
          </p:cNvPr>
          <p:cNvCxnSpPr>
            <a:cxnSpLocks/>
          </p:cNvCxnSpPr>
          <p:nvPr/>
        </p:nvCxnSpPr>
        <p:spPr>
          <a:xfrm flipV="1">
            <a:off x="6123417" y="3384063"/>
            <a:ext cx="505747"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CB093D81-1A39-4D0D-A800-4B801E4DBDDE}"/>
              </a:ext>
            </a:extLst>
          </p:cNvPr>
          <p:cNvCxnSpPr>
            <a:cxnSpLocks/>
          </p:cNvCxnSpPr>
          <p:nvPr/>
        </p:nvCxnSpPr>
        <p:spPr>
          <a:xfrm flipV="1">
            <a:off x="6122186" y="4040687"/>
            <a:ext cx="505747"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57690380-281B-463E-B443-7FB0CFFC7936}"/>
              </a:ext>
            </a:extLst>
          </p:cNvPr>
          <p:cNvCxnSpPr>
            <a:cxnSpLocks/>
          </p:cNvCxnSpPr>
          <p:nvPr/>
        </p:nvCxnSpPr>
        <p:spPr>
          <a:xfrm flipV="1">
            <a:off x="6105786" y="4734735"/>
            <a:ext cx="505747"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0" name="Title 20">
            <a:extLst>
              <a:ext uri="{FF2B5EF4-FFF2-40B4-BE49-F238E27FC236}">
                <a16:creationId xmlns:a16="http://schemas.microsoft.com/office/drawing/2014/main" xmlns="" id="{482ACCA5-E522-463E-82CC-A5707404AC21}"/>
              </a:ext>
            </a:extLst>
          </p:cNvPr>
          <p:cNvSpPr txBox="1"/>
          <p:nvPr/>
        </p:nvSpPr>
        <p:spPr>
          <a:xfrm>
            <a:off x="5184092" y="1471010"/>
            <a:ext cx="926729" cy="24622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Không</a:t>
            </a:r>
            <a:endParaRPr lang="en-US" sz="16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
        <p:nvSpPr>
          <p:cNvPr id="61" name="Title 20">
            <a:extLst>
              <a:ext uri="{FF2B5EF4-FFF2-40B4-BE49-F238E27FC236}">
                <a16:creationId xmlns:a16="http://schemas.microsoft.com/office/drawing/2014/main" xmlns="" id="{5C8BCA39-236E-45A0-A636-FE872C6A3977}"/>
              </a:ext>
            </a:extLst>
          </p:cNvPr>
          <p:cNvSpPr txBox="1"/>
          <p:nvPr/>
        </p:nvSpPr>
        <p:spPr>
          <a:xfrm>
            <a:off x="4854687" y="2282903"/>
            <a:ext cx="926729" cy="24622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Không</a:t>
            </a:r>
            <a:endParaRPr lang="en-US" sz="16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
        <p:nvSpPr>
          <p:cNvPr id="63" name="Title 20">
            <a:extLst>
              <a:ext uri="{FF2B5EF4-FFF2-40B4-BE49-F238E27FC236}">
                <a16:creationId xmlns:a16="http://schemas.microsoft.com/office/drawing/2014/main" xmlns="" id="{E4B15051-19EF-4865-B38C-0D5CE25EBBC5}"/>
              </a:ext>
            </a:extLst>
          </p:cNvPr>
          <p:cNvSpPr txBox="1"/>
          <p:nvPr/>
        </p:nvSpPr>
        <p:spPr>
          <a:xfrm>
            <a:off x="5068397" y="3475140"/>
            <a:ext cx="926729" cy="24622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Không</a:t>
            </a:r>
            <a:endParaRPr lang="en-US" sz="16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
        <p:nvSpPr>
          <p:cNvPr id="64" name="Title 20">
            <a:extLst>
              <a:ext uri="{FF2B5EF4-FFF2-40B4-BE49-F238E27FC236}">
                <a16:creationId xmlns:a16="http://schemas.microsoft.com/office/drawing/2014/main" xmlns="" id="{E7AFA7F8-45CD-4082-9D44-E176F2BF05B6}"/>
              </a:ext>
            </a:extLst>
          </p:cNvPr>
          <p:cNvSpPr txBox="1"/>
          <p:nvPr/>
        </p:nvSpPr>
        <p:spPr>
          <a:xfrm>
            <a:off x="5099790" y="3850964"/>
            <a:ext cx="926729" cy="24622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Có</a:t>
            </a:r>
            <a:endParaRPr lang="en-US" sz="16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
        <p:nvSpPr>
          <p:cNvPr id="65" name="Title 20">
            <a:extLst>
              <a:ext uri="{FF2B5EF4-FFF2-40B4-BE49-F238E27FC236}">
                <a16:creationId xmlns:a16="http://schemas.microsoft.com/office/drawing/2014/main" xmlns="" id="{B0CA17E5-7DE9-46CA-A8C7-215DBEE18164}"/>
              </a:ext>
            </a:extLst>
          </p:cNvPr>
          <p:cNvSpPr txBox="1"/>
          <p:nvPr/>
        </p:nvSpPr>
        <p:spPr>
          <a:xfrm>
            <a:off x="4183358" y="2242321"/>
            <a:ext cx="530589" cy="24622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Có</a:t>
            </a:r>
            <a:endParaRPr lang="en-US" sz="16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sp>
        <p:nvSpPr>
          <p:cNvPr id="66" name="Title 20">
            <a:extLst>
              <a:ext uri="{FF2B5EF4-FFF2-40B4-BE49-F238E27FC236}">
                <a16:creationId xmlns:a16="http://schemas.microsoft.com/office/drawing/2014/main" xmlns="" id="{816C127E-F20F-40BE-BD31-4B564A1E73B6}"/>
              </a:ext>
            </a:extLst>
          </p:cNvPr>
          <p:cNvSpPr txBox="1"/>
          <p:nvPr/>
        </p:nvSpPr>
        <p:spPr>
          <a:xfrm>
            <a:off x="4183358" y="3377770"/>
            <a:ext cx="926729" cy="24622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b="1" dirty="0" err="1">
                <a:solidFill>
                  <a:schemeClr val="bg1"/>
                </a:solidFill>
                <a:latin typeface="Times New Roman" panose="02020603050405020304" pitchFamily="18" charset="0"/>
                <a:ea typeface="胡晓波男神体" panose="02010600030101010101" charset="-122"/>
                <a:cs typeface="Times New Roman" panose="02020603050405020304" pitchFamily="18" charset="0"/>
              </a:rPr>
              <a:t>Có</a:t>
            </a:r>
            <a:endParaRPr lang="en-US" sz="1600" b="1" dirty="0">
              <a:solidFill>
                <a:schemeClr val="bg1"/>
              </a:solidFill>
              <a:latin typeface="Times New Roman" panose="02020603050405020304" pitchFamily="18" charset="0"/>
              <a:ea typeface="胡晓波男神体" panose="02010600030101010101" charset="-122"/>
              <a:cs typeface="Times New Roman" panose="02020603050405020304" pitchFamily="18" charset="0"/>
            </a:endParaRPr>
          </a:p>
        </p:txBody>
      </p:sp>
      <p:cxnSp>
        <p:nvCxnSpPr>
          <p:cNvPr id="52" name="Straight Arrow Connector 51">
            <a:extLst>
              <a:ext uri="{FF2B5EF4-FFF2-40B4-BE49-F238E27FC236}">
                <a16:creationId xmlns:a16="http://schemas.microsoft.com/office/drawing/2014/main" xmlns="" id="{45DDC0FD-703C-4D97-ACF5-DEE4A1EEE7F2}"/>
              </a:ext>
            </a:extLst>
          </p:cNvPr>
          <p:cNvCxnSpPr>
            <a:stCxn id="17" idx="2"/>
            <a:endCxn id="18" idx="0"/>
          </p:cNvCxnSpPr>
          <p:nvPr/>
        </p:nvCxnSpPr>
        <p:spPr>
          <a:xfrm flipH="1">
            <a:off x="4183358" y="2223154"/>
            <a:ext cx="518" cy="31544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xmlns="" id="{67F8D8F0-9AD3-413C-B827-D6B5A1DA969A}"/>
              </a:ext>
            </a:extLst>
          </p:cNvPr>
          <p:cNvCxnSpPr/>
          <p:nvPr/>
        </p:nvCxnSpPr>
        <p:spPr>
          <a:xfrm flipH="1">
            <a:off x="4170671" y="3330469"/>
            <a:ext cx="518" cy="31544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8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0" grpId="0"/>
      <p:bldP spid="61" grpId="0"/>
      <p:bldP spid="63" grpId="0"/>
      <p:bldP spid="64" grpId="0"/>
      <p:bldP spid="65" grpId="0"/>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8" name="Picture 7">
            <a:extLst>
              <a:ext uri="{FF2B5EF4-FFF2-40B4-BE49-F238E27FC236}">
                <a16:creationId xmlns:a16="http://schemas.microsoft.com/office/drawing/2014/main" xmlns="" id="{F5D64C45-8573-4936-9F32-3C5A8315BE32}"/>
              </a:ext>
            </a:extLst>
          </p:cNvPr>
          <p:cNvPicPr>
            <a:picLocks noChangeAspect="1"/>
          </p:cNvPicPr>
          <p:nvPr/>
        </p:nvPicPr>
        <p:blipFill>
          <a:blip r:embed="rId3"/>
          <a:stretch>
            <a:fillRect/>
          </a:stretch>
        </p:blipFill>
        <p:spPr>
          <a:xfrm>
            <a:off x="254389" y="1171508"/>
            <a:ext cx="2115100" cy="1166175"/>
          </a:xfrm>
          <a:prstGeom prst="rect">
            <a:avLst/>
          </a:prstGeom>
        </p:spPr>
      </p:pic>
      <p:sp>
        <p:nvSpPr>
          <p:cNvPr id="172" name="Google Shape;172;p31"/>
          <p:cNvSpPr txBox="1">
            <a:spLocks noGrp="1"/>
          </p:cNvSpPr>
          <p:nvPr>
            <p:ph type="title"/>
          </p:nvPr>
        </p:nvSpPr>
        <p:spPr>
          <a:xfrm>
            <a:off x="177888" y="124452"/>
            <a:ext cx="8520600" cy="600025"/>
          </a:xfrm>
          <a:prstGeom prst="rect">
            <a:avLst/>
          </a:prstGeom>
        </p:spPr>
        <p:txBody>
          <a:bodyPr spcFirstLastPara="1" wrap="square" lIns="91425" tIns="91425" rIns="91425" bIns="91425" anchor="t" anchorCtr="0">
            <a:noAutofit/>
          </a:bodyPr>
          <a:lstStyle/>
          <a:p>
            <a:pPr lvl="0"/>
            <a:r>
              <a:rPr lang="en-GB"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 </a:t>
            </a:r>
            <a:r>
              <a:rPr lang="en-US" sz="2600" b="1" u="sng" dirty="0" err="1">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sách</a:t>
            </a:r>
            <a:r>
              <a:rPr lang="en-US"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a:t>
            </a:r>
            <a:r>
              <a:rPr lang="en-US"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r>
              <a:rPr lang="vi-VN" sz="26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vi-VN" sz="26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sz="26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8" name="Google Shape;178;p31"/>
          <p:cNvSpPr txBox="1"/>
          <p:nvPr/>
        </p:nvSpPr>
        <p:spPr>
          <a:xfrm>
            <a:off x="2369488" y="1155605"/>
            <a:ext cx="6774511" cy="1093286"/>
          </a:xfrm>
          <a:prstGeom prst="rect">
            <a:avLst/>
          </a:prstGeom>
          <a:noFill/>
          <a:ln>
            <a:noFill/>
          </a:ln>
        </p:spPr>
        <p:txBody>
          <a:bodyPr spcFirstLastPara="1" wrap="square" lIns="91425" tIns="91425" rIns="91425" bIns="91425" anchor="t" anchorCtr="0">
            <a:noAutofit/>
          </a:bodyPr>
          <a:lstStyle/>
          <a:p>
            <a:pPr lvl="0" algn="just">
              <a:lnSpc>
                <a:spcPct val="115000"/>
              </a:lnSpc>
            </a:pPr>
            <a:r>
              <a:rPr lang="vi-VN" sz="1900" dirty="0">
                <a:solidFill>
                  <a:schemeClr val="tx1"/>
                </a:solidFill>
                <a:latin typeface="Times New Roman" panose="02020603050405020304" pitchFamily="18" charset="0"/>
                <a:cs typeface="Times New Roman" panose="02020603050405020304" pitchFamily="18" charset="0"/>
              </a:rPr>
              <a:t>Chính sách công là chính sách có bản chất thuộc về chính trị. Chính sách công chi phối hoạt động lập pháp và có ý nghĩa rất lớn đến chức năng đối nội, đối ngoại của Nhà nước ta.</a:t>
            </a:r>
            <a:endParaRPr sz="1900" dirty="0">
              <a:solidFill>
                <a:schemeClr val="tx1"/>
              </a:solidFill>
              <a:latin typeface="Times New Roman" panose="02020603050405020304" pitchFamily="18" charset="0"/>
              <a:cs typeface="Times New Roman" panose="02020603050405020304" pitchFamily="18" charset="0"/>
            </a:endParaRPr>
          </a:p>
        </p:txBody>
      </p:sp>
      <p:cxnSp>
        <p:nvCxnSpPr>
          <p:cNvPr id="182" name="Google Shape;182;p31"/>
          <p:cNvCxnSpPr/>
          <p:nvPr/>
        </p:nvCxnSpPr>
        <p:spPr>
          <a:xfrm>
            <a:off x="388200" y="4895906"/>
            <a:ext cx="8367600" cy="0"/>
          </a:xfrm>
          <a:prstGeom prst="straightConnector1">
            <a:avLst/>
          </a:prstGeom>
          <a:noFill/>
          <a:ln w="9525" cap="flat" cmpd="sng">
            <a:solidFill>
              <a:srgbClr val="EFEFEF"/>
            </a:solidFill>
            <a:prstDash val="solid"/>
            <a:round/>
            <a:headEnd type="none" w="med" len="med"/>
            <a:tailEnd type="none" w="med" len="med"/>
          </a:ln>
        </p:spPr>
      </p:cxnSp>
      <p:sp>
        <p:nvSpPr>
          <p:cNvPr id="6" name="TextBox 5">
            <a:extLst>
              <a:ext uri="{FF2B5EF4-FFF2-40B4-BE49-F238E27FC236}">
                <a16:creationId xmlns:a16="http://schemas.microsoft.com/office/drawing/2014/main" xmlns="" id="{23DED565-8C5B-49CD-AEC7-AB741095D950}"/>
              </a:ext>
            </a:extLst>
          </p:cNvPr>
          <p:cNvSpPr txBox="1"/>
          <p:nvPr/>
        </p:nvSpPr>
        <p:spPr>
          <a:xfrm>
            <a:off x="111265" y="665250"/>
            <a:ext cx="5050493" cy="483017"/>
          </a:xfrm>
          <a:prstGeom prst="rect">
            <a:avLst/>
          </a:prstGeom>
          <a:noFill/>
        </p:spPr>
        <p:txBody>
          <a:bodyPr wrap="square" rtlCol="0">
            <a:spAutoFit/>
          </a:bodyPr>
          <a:lstStyle/>
          <a:p>
            <a:pPr>
              <a:lnSpc>
                <a:spcPct val="115000"/>
              </a:lnSpc>
            </a:pPr>
            <a:r>
              <a:rPr lang="vi-VN" sz="2400" b="1" dirty="0">
                <a:solidFill>
                  <a:srgbClr val="0070C0"/>
                </a:solidFill>
                <a:latin typeface="Times New Roman" panose="02020603050405020304" pitchFamily="18" charset="0"/>
                <a:cs typeface="Times New Roman" panose="02020603050405020304" pitchFamily="18" charset="0"/>
              </a:rPr>
              <a:t> Chính sách công là gì?</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9" name="Google Shape;178;p31">
            <a:extLst>
              <a:ext uri="{FF2B5EF4-FFF2-40B4-BE49-F238E27FC236}">
                <a16:creationId xmlns:a16="http://schemas.microsoft.com/office/drawing/2014/main" xmlns="" id="{47CEACA1-6976-4942-A381-5C3839BE50F3}"/>
              </a:ext>
            </a:extLst>
          </p:cNvPr>
          <p:cNvSpPr txBox="1"/>
          <p:nvPr/>
        </p:nvSpPr>
        <p:spPr>
          <a:xfrm>
            <a:off x="2369488" y="2337684"/>
            <a:ext cx="6774513" cy="1293444"/>
          </a:xfrm>
          <a:prstGeom prst="rect">
            <a:avLst/>
          </a:prstGeom>
          <a:noFill/>
          <a:ln>
            <a:noFill/>
          </a:ln>
        </p:spPr>
        <p:txBody>
          <a:bodyPr spcFirstLastPara="1" wrap="square" lIns="91425" tIns="91425" rIns="91425" bIns="91425" anchor="t" anchorCtr="0">
            <a:noAutofit/>
          </a:bodyPr>
          <a:lstStyle/>
          <a:p>
            <a:pPr algn="just"/>
            <a:r>
              <a:rPr lang="en-US" sz="1900" dirty="0" err="1">
                <a:latin typeface="Times New Roman" panose="02020603050405020304" pitchFamily="18" charset="0"/>
                <a:cs typeface="Times New Roman" panose="02020603050405020304" pitchFamily="18" charset="0"/>
              </a:rPr>
              <a:t>Quá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trình</a:t>
            </a:r>
            <a:r>
              <a:rPr lang="en-US" sz="1900" dirty="0">
                <a:latin typeface="Times New Roman" panose="02020603050405020304" pitchFamily="18" charset="0"/>
                <a:cs typeface="Times New Roman" panose="02020603050405020304" pitchFamily="18" charset="0"/>
              </a:rPr>
              <a:t> ra </a:t>
            </a:r>
            <a:r>
              <a:rPr lang="en-US" sz="1900" dirty="0" err="1">
                <a:latin typeface="Times New Roman" panose="02020603050405020304" pitchFamily="18" charset="0"/>
                <a:cs typeface="Times New Roman" panose="02020603050405020304" pitchFamily="18" charset="0"/>
              </a:rPr>
              <a:t>quyết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chính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trình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chính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trị</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Những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sản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phẩm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trình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chính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gồm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cụ</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thể</a:t>
            </a:r>
            <a:r>
              <a:rPr lang="en-US" sz="1900" dirty="0">
                <a:latin typeface="Times New Roman" panose="02020603050405020304" pitchFamily="18" charset="0"/>
                <a:cs typeface="Times New Roman" panose="02020603050405020304" pitchFamily="18" charset="0"/>
              </a:rPr>
              <a:t>, chi </a:t>
            </a:r>
            <a:r>
              <a:rPr lang="en-US" sz="1900" dirty="0" err="1">
                <a:latin typeface="Times New Roman" panose="02020603050405020304" pitchFamily="18" charset="0"/>
                <a:cs typeface="Times New Roman" panose="02020603050405020304" pitchFamily="18" charset="0"/>
              </a:rPr>
              <a:t>tiết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pháp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luật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ảnh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hưởng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tiếp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sống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hội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mỗi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a:t>
            </a:r>
          </a:p>
        </p:txBody>
      </p:sp>
      <p:pic>
        <p:nvPicPr>
          <p:cNvPr id="16" name="Picture 15">
            <a:extLst>
              <a:ext uri="{FF2B5EF4-FFF2-40B4-BE49-F238E27FC236}">
                <a16:creationId xmlns:a16="http://schemas.microsoft.com/office/drawing/2014/main" xmlns="" id="{B86AD93E-0EBA-4C83-AEF0-205524388B64}"/>
              </a:ext>
            </a:extLst>
          </p:cNvPr>
          <p:cNvPicPr>
            <a:picLocks noChangeAspect="1"/>
          </p:cNvPicPr>
          <p:nvPr/>
        </p:nvPicPr>
        <p:blipFill>
          <a:blip r:embed="rId4"/>
          <a:stretch>
            <a:fillRect/>
          </a:stretch>
        </p:blipFill>
        <p:spPr>
          <a:xfrm>
            <a:off x="254389" y="2426498"/>
            <a:ext cx="2115100" cy="1279992"/>
          </a:xfrm>
          <a:prstGeom prst="rect">
            <a:avLst/>
          </a:prstGeom>
        </p:spPr>
      </p:pic>
      <p:pic>
        <p:nvPicPr>
          <p:cNvPr id="10" name="Picture 9">
            <a:extLst>
              <a:ext uri="{FF2B5EF4-FFF2-40B4-BE49-F238E27FC236}">
                <a16:creationId xmlns:a16="http://schemas.microsoft.com/office/drawing/2014/main" xmlns="" id="{52AEB726-10FC-4D59-9FF7-4106C03958B7}"/>
              </a:ext>
            </a:extLst>
          </p:cNvPr>
          <p:cNvPicPr>
            <a:picLocks noChangeAspect="1"/>
          </p:cNvPicPr>
          <p:nvPr/>
        </p:nvPicPr>
        <p:blipFill>
          <a:blip r:embed="rId5"/>
          <a:stretch>
            <a:fillRect/>
          </a:stretch>
        </p:blipFill>
        <p:spPr>
          <a:xfrm>
            <a:off x="254388" y="3602461"/>
            <a:ext cx="2115100" cy="1293446"/>
          </a:xfrm>
          <a:prstGeom prst="rect">
            <a:avLst/>
          </a:prstGeom>
        </p:spPr>
      </p:pic>
      <p:sp>
        <p:nvSpPr>
          <p:cNvPr id="11" name="Google Shape;178;p31">
            <a:extLst>
              <a:ext uri="{FF2B5EF4-FFF2-40B4-BE49-F238E27FC236}">
                <a16:creationId xmlns:a16="http://schemas.microsoft.com/office/drawing/2014/main" xmlns="" id="{D00CF8DE-24B6-4BA8-9124-9BAAFDCE864D}"/>
              </a:ext>
            </a:extLst>
          </p:cNvPr>
          <p:cNvSpPr txBox="1"/>
          <p:nvPr/>
        </p:nvSpPr>
        <p:spPr>
          <a:xfrm>
            <a:off x="2441050" y="3631128"/>
            <a:ext cx="6702949" cy="1293444"/>
          </a:xfrm>
          <a:prstGeom prst="rect">
            <a:avLst/>
          </a:prstGeom>
          <a:noFill/>
          <a:ln>
            <a:noFill/>
          </a:ln>
        </p:spPr>
        <p:txBody>
          <a:bodyPr spcFirstLastPara="1" wrap="square" lIns="91425" tIns="91425" rIns="91425" bIns="91425" anchor="t" anchorCtr="0">
            <a:noAutofit/>
          </a:bodyPr>
          <a:lstStyle/>
          <a:p>
            <a:pPr algn="just"/>
            <a:r>
              <a:rPr lang="vi-VN" sz="1900" dirty="0">
                <a:latin typeface="Times New Roman" panose="02020603050405020304" pitchFamily="18" charset="0"/>
                <a:cs typeface="Times New Roman" panose="02020603050405020304" pitchFamily="18" charset="0"/>
              </a:rPr>
              <a:t>Chính sách công được làm ra bởi nhà nước. Điều này có nghĩa nhà nước là chủ thể có thẩm quyền quyết định ban hành chính sách công, với những nguồn lực công để đảm bảo chính sách được làm ra theo cách tốt nhất có thể, và thực thi sao cho hiệu lực, hiệu quả.</a:t>
            </a:r>
            <a:endParaRPr 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015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177888" y="124452"/>
            <a:ext cx="8520600" cy="600025"/>
          </a:xfrm>
          <a:prstGeom prst="rect">
            <a:avLst/>
          </a:prstGeom>
        </p:spPr>
        <p:txBody>
          <a:bodyPr spcFirstLastPara="1" wrap="square" lIns="91425" tIns="91425" rIns="91425" bIns="91425" anchor="t" anchorCtr="0">
            <a:noAutofit/>
          </a:bodyPr>
          <a:lstStyle/>
          <a:p>
            <a:pPr lvl="0"/>
            <a:r>
              <a:rPr lang="en-GB"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 </a:t>
            </a:r>
            <a:r>
              <a:rPr lang="en-US" sz="2600" b="1" u="sng" dirty="0" err="1">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sách</a:t>
            </a:r>
            <a:r>
              <a:rPr lang="en-US"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a:t>
            </a:r>
            <a:r>
              <a:rPr lang="en-US"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u="sng" dirty="0" err="1">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r>
              <a:rPr lang="vi-VN" sz="26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vi-VN" sz="26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sz="26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82" name="Google Shape;182;p31"/>
          <p:cNvCxnSpPr/>
          <p:nvPr/>
        </p:nvCxnSpPr>
        <p:spPr>
          <a:xfrm>
            <a:off x="388200" y="4895906"/>
            <a:ext cx="8367600" cy="0"/>
          </a:xfrm>
          <a:prstGeom prst="straightConnector1">
            <a:avLst/>
          </a:prstGeom>
          <a:noFill/>
          <a:ln w="9525" cap="flat" cmpd="sng">
            <a:solidFill>
              <a:srgbClr val="EFEFEF"/>
            </a:solidFill>
            <a:prstDash val="solid"/>
            <a:round/>
            <a:headEnd type="none" w="med" len="med"/>
            <a:tailEnd type="none" w="med" len="med"/>
          </a:ln>
        </p:spPr>
      </p:cxnSp>
      <p:sp>
        <p:nvSpPr>
          <p:cNvPr id="6" name="TextBox 5">
            <a:extLst>
              <a:ext uri="{FF2B5EF4-FFF2-40B4-BE49-F238E27FC236}">
                <a16:creationId xmlns:a16="http://schemas.microsoft.com/office/drawing/2014/main" xmlns="" id="{23DED565-8C5B-49CD-AEC7-AB741095D950}"/>
              </a:ext>
            </a:extLst>
          </p:cNvPr>
          <p:cNvSpPr txBox="1"/>
          <p:nvPr/>
        </p:nvSpPr>
        <p:spPr>
          <a:xfrm>
            <a:off x="111265" y="665250"/>
            <a:ext cx="8722634" cy="483017"/>
          </a:xfrm>
          <a:prstGeom prst="rect">
            <a:avLst/>
          </a:prstGeom>
          <a:noFill/>
        </p:spPr>
        <p:txBody>
          <a:bodyPr wrap="square" rtlCol="0">
            <a:spAutoFit/>
          </a:bodyPr>
          <a:lstStyle/>
          <a:p>
            <a:pPr>
              <a:lnSpc>
                <a:spcPct val="115000"/>
              </a:lnSpc>
            </a:pPr>
            <a:r>
              <a:rPr lang="vi-VN" sz="2400" b="1" dirty="0">
                <a:solidFill>
                  <a:srgbClr val="0070C0"/>
                </a:solidFill>
                <a:latin typeface="Times New Roman" panose="02020603050405020304" pitchFamily="18" charset="0"/>
                <a:cs typeface="Times New Roman" panose="02020603050405020304" pitchFamily="18" charset="0"/>
              </a:rPr>
              <a:t> Các vấn đề chính liên quan </a:t>
            </a:r>
            <a:r>
              <a:rPr lang="en-US" sz="2400" b="1" dirty="0">
                <a:solidFill>
                  <a:srgbClr val="0070C0"/>
                </a:solidFill>
                <a:latin typeface="Times New Roman" panose="02020603050405020304" pitchFamily="18" charset="0"/>
                <a:cs typeface="Times New Roman" panose="02020603050405020304" pitchFamily="18" charset="0"/>
              </a:rPr>
              <a:t>đ</a:t>
            </a:r>
            <a:r>
              <a:rPr lang="vi-VN" sz="2400" b="1" dirty="0">
                <a:solidFill>
                  <a:srgbClr val="0070C0"/>
                </a:solidFill>
                <a:latin typeface="Times New Roman" panose="02020603050405020304" pitchFamily="18" charset="0"/>
                <a:cs typeface="Times New Roman" panose="02020603050405020304" pitchFamily="18" charset="0"/>
              </a:rPr>
              <a:t>ến chính sách công trong định giá</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643F3938-8FEF-47AB-BCF3-184BB28E92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10101" y="1115695"/>
            <a:ext cx="8658970" cy="3702795"/>
          </a:xfrm>
          <a:prstGeom prst="rect">
            <a:avLst/>
          </a:prstGeom>
        </p:spPr>
      </p:pic>
    </p:spTree>
    <p:extLst>
      <p:ext uri="{BB962C8B-B14F-4D97-AF65-F5344CB8AC3E}">
        <p14:creationId xmlns:p14="http://schemas.microsoft.com/office/powerpoint/2010/main" val="89106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7" name="Picture 6">
            <a:extLst>
              <a:ext uri="{FF2B5EF4-FFF2-40B4-BE49-F238E27FC236}">
                <a16:creationId xmlns:a16="http://schemas.microsoft.com/office/drawing/2014/main" xmlns="" id="{C3B2855A-D699-4A85-AAFA-8F0FEF1443C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4000"/>
                    </a14:imgEffect>
                  </a14:imgLayer>
                </a14:imgProps>
              </a:ext>
            </a:extLst>
          </a:blip>
          <a:stretch>
            <a:fillRect/>
          </a:stretch>
        </p:blipFill>
        <p:spPr>
          <a:xfrm>
            <a:off x="-7951" y="979243"/>
            <a:ext cx="9150254" cy="4164255"/>
          </a:xfrm>
          <a:prstGeom prst="rect">
            <a:avLst/>
          </a:prstGeom>
        </p:spPr>
      </p:pic>
      <p:sp>
        <p:nvSpPr>
          <p:cNvPr id="2" name="Rectangle 1">
            <a:extLst>
              <a:ext uri="{FF2B5EF4-FFF2-40B4-BE49-F238E27FC236}">
                <a16:creationId xmlns:a16="http://schemas.microsoft.com/office/drawing/2014/main" xmlns="" id="{36D23557-30C9-4157-A059-EC7ABCBF4983}"/>
              </a:ext>
            </a:extLst>
          </p:cNvPr>
          <p:cNvSpPr/>
          <p:nvPr/>
        </p:nvSpPr>
        <p:spPr>
          <a:xfrm>
            <a:off x="0" y="1"/>
            <a:ext cx="9144000" cy="979243"/>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Google Shape;860;p51"/>
          <p:cNvSpPr txBox="1">
            <a:spLocks noGrp="1"/>
          </p:cNvSpPr>
          <p:nvPr>
            <p:ph type="title"/>
          </p:nvPr>
        </p:nvSpPr>
        <p:spPr>
          <a:xfrm>
            <a:off x="79512" y="83903"/>
            <a:ext cx="8841851"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V. Chính sách công và định giá</a:t>
            </a: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28</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3" y="979245"/>
            <a:ext cx="9087245" cy="3564025"/>
            <a:chOff x="408494" y="964600"/>
            <a:chExt cx="4920787" cy="2949167"/>
          </a:xfrm>
        </p:grpSpPr>
        <p:sp>
          <p:nvSpPr>
            <p:cNvPr id="864" name="Google Shape;864;p51"/>
            <p:cNvSpPr/>
            <p:nvPr/>
          </p:nvSpPr>
          <p:spPr>
            <a:xfrm>
              <a:off x="408494" y="964600"/>
              <a:ext cx="1812546" cy="1865547"/>
            </a:xfrm>
            <a:prstGeom prst="rect">
              <a:avLst/>
            </a:prstGeom>
            <a:solidFill>
              <a:srgbClr val="566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871" name="Google Shape;871;p51"/>
            <p:cNvSpPr txBox="1"/>
            <p:nvPr/>
          </p:nvSpPr>
          <p:spPr>
            <a:xfrm>
              <a:off x="2190309" y="2678665"/>
              <a:ext cx="3138972" cy="1235102"/>
            </a:xfrm>
            <a:prstGeom prst="rect">
              <a:avLst/>
            </a:prstGeom>
            <a:noFill/>
            <a:ln>
              <a:noFill/>
            </a:ln>
          </p:spPr>
          <p:txBody>
            <a:bodyPr spcFirstLastPara="1" wrap="square" lIns="91425" tIns="91425" rIns="91425" bIns="91425" anchor="t" anchorCtr="0">
              <a:noAutofit/>
            </a:bodyPr>
            <a:lstStyle/>
            <a:p>
              <a:pPr lvl="0" algn="just"/>
              <a:endParaRPr lang="vi-VN" sz="2200" dirty="0">
                <a:solidFill>
                  <a:schemeClr val="bg1"/>
                </a:solidFill>
                <a:latin typeface="Times New Roman" panose="02020603050405020304" pitchFamily="18" charset="0"/>
                <a:ea typeface="Trebuchet MS"/>
                <a:cs typeface="Times New Roman" panose="02020603050405020304" pitchFamily="18" charset="0"/>
                <a:sym typeface="Trebuchet MS"/>
              </a:endParaRPr>
            </a:p>
          </p:txBody>
        </p:sp>
      </p:grpSp>
      <p:sp>
        <p:nvSpPr>
          <p:cNvPr id="10" name="Rectangle 9">
            <a:extLst>
              <a:ext uri="{FF2B5EF4-FFF2-40B4-BE49-F238E27FC236}">
                <a16:creationId xmlns:a16="http://schemas.microsoft.com/office/drawing/2014/main" xmlns="" id="{27685E10-0116-4A05-9D93-F1276E348748}"/>
              </a:ext>
            </a:extLst>
          </p:cNvPr>
          <p:cNvSpPr/>
          <p:nvPr/>
        </p:nvSpPr>
        <p:spPr>
          <a:xfrm>
            <a:off x="3300456" y="1003306"/>
            <a:ext cx="5880270" cy="2139047"/>
          </a:xfrm>
          <a:prstGeom prst="rect">
            <a:avLst/>
          </a:prstGeom>
        </p:spPr>
        <p:txBody>
          <a:bodyPr wrap="square">
            <a:spAutoFit/>
          </a:bodyPr>
          <a:lstStyle/>
          <a:p>
            <a:pPr marL="341313" algn="just"/>
            <a:r>
              <a:rPr lang="vi-VN" sz="1900" dirty="0">
                <a:solidFill>
                  <a:schemeClr val="bg1"/>
                </a:solidFill>
                <a:latin typeface="+mj-lt"/>
              </a:rPr>
              <a:t>Pháp luật liên bang về định giá quy định người bán được định giá mà không cần thông báo cho đối thủ cạnh tranh. Trong trường hợp ngược lại, việc định giá có thể hiểu là hành động thông đồng hay cấu kết. Việc định giá được coi là bất hợp pháp khi chính phủ không chấp nhận bất kỳ lời bào chữa nào cho việc ấn định giá.</a:t>
            </a:r>
          </a:p>
        </p:txBody>
      </p:sp>
      <p:pic>
        <p:nvPicPr>
          <p:cNvPr id="4" name="Picture 3">
            <a:extLst>
              <a:ext uri="{FF2B5EF4-FFF2-40B4-BE49-F238E27FC236}">
                <a16:creationId xmlns:a16="http://schemas.microsoft.com/office/drawing/2014/main" xmlns="" id="{D56F544F-4A18-45F3-8C52-4B823195FCA3}"/>
              </a:ext>
            </a:extLst>
          </p:cNvPr>
          <p:cNvPicPr>
            <a:picLocks noChangeAspect="1"/>
          </p:cNvPicPr>
          <p:nvPr/>
        </p:nvPicPr>
        <p:blipFill>
          <a:blip r:embed="rId5"/>
          <a:stretch>
            <a:fillRect/>
          </a:stretch>
        </p:blipFill>
        <p:spPr>
          <a:xfrm>
            <a:off x="11758" y="991275"/>
            <a:ext cx="3343848" cy="2242455"/>
          </a:xfrm>
          <a:prstGeom prst="rect">
            <a:avLst/>
          </a:prstGeom>
        </p:spPr>
      </p:pic>
      <p:sp>
        <p:nvSpPr>
          <p:cNvPr id="13" name="Star: 5 Points 12">
            <a:extLst>
              <a:ext uri="{FF2B5EF4-FFF2-40B4-BE49-F238E27FC236}">
                <a16:creationId xmlns:a16="http://schemas.microsoft.com/office/drawing/2014/main" xmlns="" id="{0C422BC2-D5D7-4832-8837-79B33D1B6041}"/>
              </a:ext>
            </a:extLst>
          </p:cNvPr>
          <p:cNvSpPr/>
          <p:nvPr/>
        </p:nvSpPr>
        <p:spPr>
          <a:xfrm>
            <a:off x="3383092" y="1056420"/>
            <a:ext cx="323744" cy="312845"/>
          </a:xfrm>
          <a:prstGeom prst="star5">
            <a:avLst>
              <a:gd name="adj" fmla="val 23696"/>
              <a:gd name="hf" fmla="val 105146"/>
              <a:gd name="vf" fmla="val 1105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xmlns="" id="{D9CD232D-A93F-4CAE-A2FB-41E0BCB39F0B}"/>
              </a:ext>
            </a:extLst>
          </p:cNvPr>
          <p:cNvSpPr/>
          <p:nvPr/>
        </p:nvSpPr>
        <p:spPr>
          <a:xfrm>
            <a:off x="103452" y="3260375"/>
            <a:ext cx="323744" cy="312845"/>
          </a:xfrm>
          <a:prstGeom prst="star5">
            <a:avLst>
              <a:gd name="adj" fmla="val 23696"/>
              <a:gd name="hf" fmla="val 105146"/>
              <a:gd name="vf" fmla="val 1105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860;p51">
            <a:extLst>
              <a:ext uri="{FF2B5EF4-FFF2-40B4-BE49-F238E27FC236}">
                <a16:creationId xmlns:a16="http://schemas.microsoft.com/office/drawing/2014/main" xmlns="" id="{EF1034B6-B870-45DB-9C15-1CAC44D755FE}"/>
              </a:ext>
            </a:extLst>
          </p:cNvPr>
          <p:cNvSpPr txBox="1">
            <a:spLocks/>
          </p:cNvSpPr>
          <p:nvPr/>
        </p:nvSpPr>
        <p:spPr>
          <a:xfrm>
            <a:off x="103452" y="525675"/>
            <a:ext cx="8520600" cy="46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solidFill>
                  <a:srgbClr val="0070C0"/>
                </a:solidFill>
                <a:latin typeface="Times New Roman" panose="02020603050405020304" pitchFamily="18" charset="0"/>
                <a:cs typeface="Times New Roman" panose="02020603050405020304" pitchFamily="18" charset="0"/>
              </a:rPr>
              <a:t>1</a:t>
            </a:r>
            <a:r>
              <a:rPr lang="vi-VN" sz="2400" b="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mj-lt"/>
              </a:rPr>
              <a:t>Định giá </a:t>
            </a:r>
            <a:r>
              <a:rPr lang="en-US" sz="2400" b="1" dirty="0" err="1">
                <a:solidFill>
                  <a:srgbClr val="0070C0"/>
                </a:solidFill>
                <a:latin typeface="Times New Roman" panose="02020603050405020304" pitchFamily="18" charset="0"/>
                <a:cs typeface="Times New Roman" panose="02020603050405020304" pitchFamily="18" charset="0"/>
              </a:rPr>
              <a:t>trong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kênh</a:t>
            </a:r>
            <a:endParaRPr lang="vi-VN" sz="2400" b="1" dirty="0">
              <a:solidFill>
                <a:srgbClr val="0070C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F0CFAA53-2BB7-422B-85B4-EE7E34F73E15}"/>
              </a:ext>
            </a:extLst>
          </p:cNvPr>
          <p:cNvSpPr/>
          <p:nvPr/>
        </p:nvSpPr>
        <p:spPr>
          <a:xfrm>
            <a:off x="56752" y="3233730"/>
            <a:ext cx="9030496" cy="1846659"/>
          </a:xfrm>
          <a:prstGeom prst="rect">
            <a:avLst/>
          </a:prstGeom>
        </p:spPr>
        <p:txBody>
          <a:bodyPr wrap="square">
            <a:spAutoFit/>
          </a:bodyPr>
          <a:lstStyle/>
          <a:p>
            <a:pPr marL="341313" algn="just"/>
            <a:r>
              <a:rPr lang="vi-VN" sz="1900" dirty="0">
                <a:solidFill>
                  <a:schemeClr val="bg1"/>
                </a:solidFill>
                <a:latin typeface="+mj-lt"/>
              </a:rPr>
              <a:t>Người bán bị cấm sử dụng chính sách định giá thôn tính, bán dưới giá thành với mục đích trừng phạt đối thủ cạnh tranh hoặc thu lợi nhuận dài hạn cao hơn hoặc bằng cách loại bỏ đối thủ cạnh tranh khỏi cuộc chơi. Điều này bảo vệ người bán nhỏ lẻ khỏi những đối thủ lớn hơn, những đơn vị có khả năng bán các mặt hàng với giá thấp hơn chi phí tạm thời hoặc tại một địa điểm cụ thể để đẩy họ ra khỏi thị trường.</a:t>
            </a:r>
            <a:r>
              <a:rPr lang="en-US" sz="1900" dirty="0">
                <a:solidFill>
                  <a:schemeClr val="bg1"/>
                </a:solidFill>
                <a:latin typeface="+mj-lt"/>
              </a:rPr>
              <a:t> (</a:t>
            </a:r>
            <a:r>
              <a:rPr lang="vi-VN" sz="1900" dirty="0">
                <a:solidFill>
                  <a:schemeClr val="bg1"/>
                </a:solidFill>
                <a:latin typeface="+mj-lt"/>
              </a:rPr>
              <a:t>Việc bán dưới giá thành để giảm hàng tồn kho dư thừa không được coi là hành vi thôn tính</a:t>
            </a:r>
            <a:r>
              <a:rPr lang="en-US" sz="1900" dirty="0">
                <a:solidFill>
                  <a:schemeClr val="bg1"/>
                </a:solidFill>
                <a:latin typeface="+mj-lt"/>
              </a:rPr>
              <a:t>)</a:t>
            </a:r>
            <a:endParaRPr lang="vi-VN" sz="1900" dirty="0">
              <a:solidFill>
                <a:schemeClr val="bg1"/>
              </a:solidFill>
              <a:latin typeface="+mj-lt"/>
            </a:endParaRPr>
          </a:p>
        </p:txBody>
      </p:sp>
    </p:spTree>
    <p:extLst>
      <p:ext uri="{BB962C8B-B14F-4D97-AF65-F5344CB8AC3E}">
        <p14:creationId xmlns:p14="http://schemas.microsoft.com/office/powerpoint/2010/main" val="112623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7" name="Picture 6">
            <a:extLst>
              <a:ext uri="{FF2B5EF4-FFF2-40B4-BE49-F238E27FC236}">
                <a16:creationId xmlns:a16="http://schemas.microsoft.com/office/drawing/2014/main" xmlns="" id="{C3B2855A-D699-4A85-AAFA-8F0FEF1443C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4000"/>
                    </a14:imgEffect>
                  </a14:imgLayer>
                </a14:imgProps>
              </a:ext>
            </a:extLst>
          </a:blip>
          <a:stretch>
            <a:fillRect/>
          </a:stretch>
        </p:blipFill>
        <p:spPr>
          <a:xfrm>
            <a:off x="-1697" y="1043836"/>
            <a:ext cx="9144000" cy="4099662"/>
          </a:xfrm>
          <a:prstGeom prst="rect">
            <a:avLst/>
          </a:prstGeom>
        </p:spPr>
      </p:pic>
      <p:sp>
        <p:nvSpPr>
          <p:cNvPr id="2" name="Rectangle 1">
            <a:extLst>
              <a:ext uri="{FF2B5EF4-FFF2-40B4-BE49-F238E27FC236}">
                <a16:creationId xmlns:a16="http://schemas.microsoft.com/office/drawing/2014/main" xmlns="" id="{36D23557-30C9-4157-A059-EC7ABCBF4983}"/>
              </a:ext>
            </a:extLst>
          </p:cNvPr>
          <p:cNvSpPr/>
          <p:nvPr/>
        </p:nvSpPr>
        <p:spPr>
          <a:xfrm>
            <a:off x="0" y="1"/>
            <a:ext cx="9144000" cy="1043835"/>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Google Shape;860;p51"/>
          <p:cNvSpPr txBox="1">
            <a:spLocks noGrp="1"/>
          </p:cNvSpPr>
          <p:nvPr>
            <p:ph type="title"/>
          </p:nvPr>
        </p:nvSpPr>
        <p:spPr>
          <a:xfrm>
            <a:off x="55658" y="48094"/>
            <a:ext cx="8841851"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V. Chính sách công và định giá</a:t>
            </a: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29</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3" y="1043837"/>
            <a:ext cx="9087245" cy="3453839"/>
            <a:chOff x="408494" y="1257550"/>
            <a:chExt cx="4920787" cy="2656217"/>
          </a:xfrm>
        </p:grpSpPr>
        <p:sp>
          <p:nvSpPr>
            <p:cNvPr id="864" name="Google Shape;864;p51"/>
            <p:cNvSpPr/>
            <p:nvPr/>
          </p:nvSpPr>
          <p:spPr>
            <a:xfrm>
              <a:off x="408494" y="1257550"/>
              <a:ext cx="1812546" cy="1589914"/>
            </a:xfrm>
            <a:prstGeom prst="rect">
              <a:avLst/>
            </a:prstGeom>
            <a:solidFill>
              <a:srgbClr val="566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871" name="Google Shape;871;p51"/>
            <p:cNvSpPr txBox="1"/>
            <p:nvPr/>
          </p:nvSpPr>
          <p:spPr>
            <a:xfrm>
              <a:off x="2190309" y="2678665"/>
              <a:ext cx="3138972" cy="1235102"/>
            </a:xfrm>
            <a:prstGeom prst="rect">
              <a:avLst/>
            </a:prstGeom>
            <a:noFill/>
            <a:ln>
              <a:noFill/>
            </a:ln>
          </p:spPr>
          <p:txBody>
            <a:bodyPr spcFirstLastPara="1" wrap="square" lIns="91425" tIns="91425" rIns="91425" bIns="91425" anchor="t" anchorCtr="0">
              <a:noAutofit/>
            </a:bodyPr>
            <a:lstStyle/>
            <a:p>
              <a:pPr lvl="0" algn="just"/>
              <a:endParaRPr lang="vi-VN" sz="2200" dirty="0">
                <a:solidFill>
                  <a:schemeClr val="bg1"/>
                </a:solidFill>
                <a:latin typeface="Times New Roman" panose="02020603050405020304" pitchFamily="18" charset="0"/>
                <a:ea typeface="Trebuchet MS"/>
                <a:cs typeface="Times New Roman" panose="02020603050405020304" pitchFamily="18" charset="0"/>
                <a:sym typeface="Trebuchet MS"/>
              </a:endParaRPr>
            </a:p>
          </p:txBody>
        </p:sp>
      </p:grpSp>
      <p:sp>
        <p:nvSpPr>
          <p:cNvPr id="23" name="Google Shape;871;p51">
            <a:extLst>
              <a:ext uri="{FF2B5EF4-FFF2-40B4-BE49-F238E27FC236}">
                <a16:creationId xmlns:a16="http://schemas.microsoft.com/office/drawing/2014/main" xmlns="" id="{F48A97E9-1D6A-4AB4-B56A-64B21F1D5C73}"/>
              </a:ext>
            </a:extLst>
          </p:cNvPr>
          <p:cNvSpPr txBox="1"/>
          <p:nvPr/>
        </p:nvSpPr>
        <p:spPr>
          <a:xfrm>
            <a:off x="3871533" y="1091929"/>
            <a:ext cx="5213664" cy="1926576"/>
          </a:xfrm>
          <a:prstGeom prst="rect">
            <a:avLst/>
          </a:prstGeom>
          <a:noFill/>
          <a:ln>
            <a:noFill/>
          </a:ln>
        </p:spPr>
        <p:txBody>
          <a:bodyPr spcFirstLastPara="1" wrap="square" lIns="91425" tIns="91425" rIns="91425" bIns="91425" anchor="t" anchorCtr="0">
            <a:noAutofit/>
          </a:bodyPr>
          <a:lstStyle/>
          <a:p>
            <a:pPr lvl="0" algn="just"/>
            <a:r>
              <a:rPr lang="vi-VN" sz="2000" dirty="0">
                <a:solidFill>
                  <a:schemeClr val="bg1"/>
                </a:solidFill>
                <a:latin typeface="Times New Roman" panose="02020603050405020304" pitchFamily="18" charset="0"/>
                <a:ea typeface="Trebuchet MS"/>
                <a:cs typeface="Times New Roman" panose="02020603050405020304" pitchFamily="18" charset="0"/>
                <a:sym typeface="Trebuchet MS"/>
              </a:rPr>
              <a:t>Đạo luật Robinson – Patman được ban hành nhằm tìm cách ngăn chặn sự phân biệt đối xử giá không lành mạnh bằng cách đảm bảo rằng người bán đề xuất các điều khoản giá tương tự cho khách hàng ở một mức độ giao dịch nhất định.</a:t>
            </a:r>
          </a:p>
        </p:txBody>
      </p:sp>
      <p:sp>
        <p:nvSpPr>
          <p:cNvPr id="10" name="Rectangle 9">
            <a:extLst>
              <a:ext uri="{FF2B5EF4-FFF2-40B4-BE49-F238E27FC236}">
                <a16:creationId xmlns:a16="http://schemas.microsoft.com/office/drawing/2014/main" xmlns="" id="{27685E10-0116-4A05-9D93-F1276E348748}"/>
              </a:ext>
            </a:extLst>
          </p:cNvPr>
          <p:cNvSpPr/>
          <p:nvPr/>
        </p:nvSpPr>
        <p:spPr>
          <a:xfrm>
            <a:off x="624200" y="3185517"/>
            <a:ext cx="8433943" cy="1938992"/>
          </a:xfrm>
          <a:prstGeom prst="rect">
            <a:avLst/>
          </a:prstGeom>
        </p:spPr>
        <p:txBody>
          <a:bodyPr wrap="square">
            <a:spAutoFit/>
          </a:bodyPr>
          <a:lstStyle/>
          <a:p>
            <a:pPr algn="just"/>
            <a:r>
              <a:rPr lang="vi-VN" sz="2000" dirty="0">
                <a:solidFill>
                  <a:schemeClr val="bg1"/>
                </a:solidFill>
                <a:latin typeface="+mj-lt"/>
              </a:rPr>
              <a:t>Người bán cũng có thể phân biệt đối xử trong việc định giá của mình nếu các nhà sản xuất khác tạo ra sự khác biệt về chất lượng của cùng một sản phẩm cho nhiều đại lý bán lẻ khác nhau. Người bán phải chứng minh rằng những khác biệt này tương xứng.  Mức chênh lệch về giá cũng có thể được sử dụng để “cạnh tranh hợp pháp”, bất kể việc phân biệt giá mang tính tạm thời, địa phương và để phòng thủ hơn là tấn công.</a:t>
            </a:r>
          </a:p>
        </p:txBody>
      </p:sp>
      <p:pic>
        <p:nvPicPr>
          <p:cNvPr id="6" name="Picture 5">
            <a:extLst>
              <a:ext uri="{FF2B5EF4-FFF2-40B4-BE49-F238E27FC236}">
                <a16:creationId xmlns:a16="http://schemas.microsoft.com/office/drawing/2014/main" xmlns="" id="{A6C42A05-9C40-4F37-9610-438A21E55103}"/>
              </a:ext>
            </a:extLst>
          </p:cNvPr>
          <p:cNvPicPr>
            <a:picLocks noChangeAspect="1"/>
          </p:cNvPicPr>
          <p:nvPr/>
        </p:nvPicPr>
        <p:blipFill>
          <a:blip r:embed="rId5"/>
          <a:stretch>
            <a:fillRect/>
          </a:stretch>
        </p:blipFill>
        <p:spPr>
          <a:xfrm>
            <a:off x="-9247" y="1024715"/>
            <a:ext cx="3356489" cy="2086463"/>
          </a:xfrm>
          <a:prstGeom prst="rect">
            <a:avLst/>
          </a:prstGeom>
        </p:spPr>
      </p:pic>
      <p:pic>
        <p:nvPicPr>
          <p:cNvPr id="9" name="Graphic 8" descr="Gavel">
            <a:extLst>
              <a:ext uri="{FF2B5EF4-FFF2-40B4-BE49-F238E27FC236}">
                <a16:creationId xmlns:a16="http://schemas.microsoft.com/office/drawing/2014/main" xmlns="" id="{EED70B2D-4B6E-40FD-88C7-EDA3AA4226C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290491" y="1091928"/>
            <a:ext cx="705288" cy="705288"/>
          </a:xfrm>
          <a:prstGeom prst="rect">
            <a:avLst/>
          </a:prstGeom>
        </p:spPr>
      </p:pic>
      <p:sp>
        <p:nvSpPr>
          <p:cNvPr id="17" name="Google Shape;860;p51">
            <a:extLst>
              <a:ext uri="{FF2B5EF4-FFF2-40B4-BE49-F238E27FC236}">
                <a16:creationId xmlns:a16="http://schemas.microsoft.com/office/drawing/2014/main" xmlns="" id="{98C89574-8CD3-4AA4-A8CB-427DA74B5462}"/>
              </a:ext>
            </a:extLst>
          </p:cNvPr>
          <p:cNvSpPr txBox="1">
            <a:spLocks/>
          </p:cNvSpPr>
          <p:nvPr/>
        </p:nvSpPr>
        <p:spPr>
          <a:xfrm>
            <a:off x="55658" y="503821"/>
            <a:ext cx="8520600" cy="46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solidFill>
                  <a:srgbClr val="0070C0"/>
                </a:solidFill>
                <a:latin typeface="Times New Roman" panose="02020603050405020304" pitchFamily="18" charset="0"/>
                <a:cs typeface="Times New Roman" panose="02020603050405020304" pitchFamily="18" charset="0"/>
              </a:rPr>
              <a:t>2</a:t>
            </a:r>
            <a:r>
              <a:rPr lang="vi-VN" sz="2400" b="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mj-lt"/>
              </a:rPr>
              <a:t>Định giá </a:t>
            </a:r>
            <a:r>
              <a:rPr lang="en-US" sz="2400" b="1" dirty="0" err="1">
                <a:solidFill>
                  <a:srgbClr val="0070C0"/>
                </a:solidFill>
                <a:latin typeface="Times New Roman" panose="02020603050405020304" pitchFamily="18" charset="0"/>
                <a:cs typeface="Times New Roman" panose="02020603050405020304" pitchFamily="18" charset="0"/>
              </a:rPr>
              <a:t>theo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cấp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độ</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kênh</a:t>
            </a:r>
            <a:endParaRPr lang="vi-VN" sz="2400" b="1" dirty="0">
              <a:solidFill>
                <a:srgbClr val="0070C0"/>
              </a:solidFill>
              <a:latin typeface="Times New Roman" panose="02020603050405020304" pitchFamily="18" charset="0"/>
              <a:cs typeface="Times New Roman" panose="02020603050405020304" pitchFamily="18" charset="0"/>
            </a:endParaRPr>
          </a:p>
        </p:txBody>
      </p:sp>
      <p:pic>
        <p:nvPicPr>
          <p:cNvPr id="18" name="Graphic 17" descr="Gavel">
            <a:extLst>
              <a:ext uri="{FF2B5EF4-FFF2-40B4-BE49-F238E27FC236}">
                <a16:creationId xmlns:a16="http://schemas.microsoft.com/office/drawing/2014/main" xmlns="" id="{8AC6BDAB-E22E-497F-8AA7-81682C7012C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5658" y="3264191"/>
            <a:ext cx="640983" cy="640983"/>
          </a:xfrm>
          <a:prstGeom prst="rect">
            <a:avLst/>
          </a:prstGeom>
        </p:spPr>
      </p:pic>
    </p:spTree>
    <p:extLst>
      <p:ext uri="{BB962C8B-B14F-4D97-AF65-F5344CB8AC3E}">
        <p14:creationId xmlns:p14="http://schemas.microsoft.com/office/powerpoint/2010/main" val="117285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8" name="Picture 7">
            <a:extLst>
              <a:ext uri="{FF2B5EF4-FFF2-40B4-BE49-F238E27FC236}">
                <a16:creationId xmlns:a16="http://schemas.microsoft.com/office/drawing/2014/main" xmlns="" id="{F5D64C45-8573-4936-9F32-3C5A8315BE32}"/>
              </a:ext>
            </a:extLst>
          </p:cNvPr>
          <p:cNvPicPr>
            <a:picLocks noChangeAspect="1"/>
          </p:cNvPicPr>
          <p:nvPr/>
        </p:nvPicPr>
        <p:blipFill>
          <a:blip r:embed="rId3"/>
          <a:stretch>
            <a:fillRect/>
          </a:stretch>
        </p:blipFill>
        <p:spPr>
          <a:xfrm>
            <a:off x="254388" y="1301460"/>
            <a:ext cx="3053355" cy="1451229"/>
          </a:xfrm>
          <a:prstGeom prst="rect">
            <a:avLst/>
          </a:prstGeom>
        </p:spPr>
      </p:pic>
      <p:sp>
        <p:nvSpPr>
          <p:cNvPr id="172" name="Google Shape;172;p31"/>
          <p:cNvSpPr txBox="1">
            <a:spLocks noGrp="1"/>
          </p:cNvSpPr>
          <p:nvPr>
            <p:ph type="title"/>
          </p:nvPr>
        </p:nvSpPr>
        <p:spPr>
          <a:xfrm>
            <a:off x="177888" y="124452"/>
            <a:ext cx="8520600" cy="600025"/>
          </a:xfrm>
          <a:prstGeom prst="rect">
            <a:avLst/>
          </a:prstGeom>
        </p:spPr>
        <p:txBody>
          <a:bodyPr spcFirstLastPara="1" wrap="square" lIns="91425" tIns="91425" rIns="91425" bIns="91425" anchor="t" anchorCtr="0">
            <a:noAutofit/>
          </a:bodyPr>
          <a:lstStyle/>
          <a:p>
            <a:pPr lvl="0"/>
            <a:r>
              <a:rPr lang="en-GB"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vi-VN"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Chiến lược định giá sản phẩm mới</a:t>
            </a:r>
            <a:r>
              <a:rPr lang="vi-VN" sz="26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vi-VN" sz="26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sz="26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8" name="Google Shape;178;p31"/>
          <p:cNvSpPr txBox="1"/>
          <p:nvPr/>
        </p:nvSpPr>
        <p:spPr>
          <a:xfrm>
            <a:off x="3379304" y="1228079"/>
            <a:ext cx="5586754" cy="1350233"/>
          </a:xfrm>
          <a:prstGeom prst="rect">
            <a:avLst/>
          </a:prstGeom>
          <a:noFill/>
          <a:ln>
            <a:noFill/>
          </a:ln>
        </p:spPr>
        <p:txBody>
          <a:bodyPr spcFirstLastPara="1" wrap="square" lIns="91425" tIns="91425" rIns="91425" bIns="91425" anchor="t" anchorCtr="0">
            <a:noAutofit/>
          </a:bodyPr>
          <a:lstStyle/>
          <a:p>
            <a:pPr lvl="0" algn="just">
              <a:lnSpc>
                <a:spcPct val="115000"/>
              </a:lnSpc>
            </a:pPr>
            <a:r>
              <a:rPr lang="vi-VN" sz="2000" dirty="0">
                <a:solidFill>
                  <a:schemeClr val="tx1"/>
                </a:solidFill>
                <a:latin typeface="Times New Roman" panose="02020603050405020304" pitchFamily="18" charset="0"/>
                <a:cs typeface="Times New Roman" panose="02020603050405020304" pitchFamily="18" charset="0"/>
              </a:rPr>
              <a:t>Nhiều doanh nghiệp phát minh ra các sản phẩm mới định giá ban đầu cao để hớt từng lớp doanh thu từ thị trường gọi là “định giá hớt váng”</a:t>
            </a:r>
            <a:r>
              <a:rPr lang="en-GB" sz="2000" dirty="0">
                <a:solidFill>
                  <a:schemeClr val="tx1"/>
                </a:solidFill>
                <a:latin typeface="Times New Roman" panose="02020603050405020304" pitchFamily="18" charset="0"/>
                <a:cs typeface="Times New Roman" panose="02020603050405020304" pitchFamily="18" charset="0"/>
              </a:rPr>
              <a:t>. </a:t>
            </a:r>
            <a:endParaRPr sz="2000" dirty="0">
              <a:solidFill>
                <a:schemeClr val="tx1"/>
              </a:solidFill>
              <a:latin typeface="Times New Roman" panose="02020603050405020304" pitchFamily="18" charset="0"/>
              <a:cs typeface="Times New Roman" panose="02020603050405020304" pitchFamily="18" charset="0"/>
            </a:endParaRPr>
          </a:p>
        </p:txBody>
      </p:sp>
      <p:cxnSp>
        <p:nvCxnSpPr>
          <p:cNvPr id="182" name="Google Shape;182;p31"/>
          <p:cNvCxnSpPr/>
          <p:nvPr/>
        </p:nvCxnSpPr>
        <p:spPr>
          <a:xfrm>
            <a:off x="388200" y="4895906"/>
            <a:ext cx="8367600" cy="0"/>
          </a:xfrm>
          <a:prstGeom prst="straightConnector1">
            <a:avLst/>
          </a:prstGeom>
          <a:noFill/>
          <a:ln w="9525" cap="flat" cmpd="sng">
            <a:solidFill>
              <a:srgbClr val="EFEFEF"/>
            </a:solidFill>
            <a:prstDash val="solid"/>
            <a:round/>
            <a:headEnd type="none" w="med" len="med"/>
            <a:tailEnd type="none" w="med" len="med"/>
          </a:ln>
        </p:spPr>
      </p:cxnSp>
      <p:sp>
        <p:nvSpPr>
          <p:cNvPr id="6" name="TextBox 5">
            <a:extLst>
              <a:ext uri="{FF2B5EF4-FFF2-40B4-BE49-F238E27FC236}">
                <a16:creationId xmlns:a16="http://schemas.microsoft.com/office/drawing/2014/main" xmlns="" id="{23DED565-8C5B-49CD-AEC7-AB741095D950}"/>
              </a:ext>
            </a:extLst>
          </p:cNvPr>
          <p:cNvSpPr txBox="1"/>
          <p:nvPr/>
        </p:nvSpPr>
        <p:spPr>
          <a:xfrm>
            <a:off x="201741" y="771460"/>
            <a:ext cx="5050493" cy="483017"/>
          </a:xfrm>
          <a:prstGeom prst="rect">
            <a:avLst/>
          </a:prstGeom>
          <a:noFill/>
        </p:spPr>
        <p:txBody>
          <a:bodyPr wrap="square" rtlCol="0">
            <a:spAutoFit/>
          </a:bodyPr>
          <a:lstStyle/>
          <a:p>
            <a:pPr algn="just">
              <a:lnSpc>
                <a:spcPct val="115000"/>
              </a:lnSpc>
            </a:pPr>
            <a:r>
              <a:rPr lang="vi-VN" sz="2400" b="1" dirty="0">
                <a:solidFill>
                  <a:srgbClr val="0070C0"/>
                </a:solidFill>
                <a:latin typeface="Times New Roman" panose="02020603050405020304" pitchFamily="18" charset="0"/>
                <a:cs typeface="Times New Roman" panose="02020603050405020304" pitchFamily="18" charset="0"/>
              </a:rPr>
              <a:t>1.Định giá hớt váng thị trường:</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9" name="Google Shape;178;p31">
            <a:extLst>
              <a:ext uri="{FF2B5EF4-FFF2-40B4-BE49-F238E27FC236}">
                <a16:creationId xmlns:a16="http://schemas.microsoft.com/office/drawing/2014/main" xmlns="" id="{47CEACA1-6976-4942-A381-5C3839BE50F3}"/>
              </a:ext>
            </a:extLst>
          </p:cNvPr>
          <p:cNvSpPr txBox="1"/>
          <p:nvPr/>
        </p:nvSpPr>
        <p:spPr>
          <a:xfrm>
            <a:off x="3379304" y="2703442"/>
            <a:ext cx="5586753" cy="2067337"/>
          </a:xfrm>
          <a:prstGeom prst="rect">
            <a:avLst/>
          </a:prstGeom>
          <a:noFill/>
          <a:ln>
            <a:noFill/>
          </a:ln>
        </p:spPr>
        <p:txBody>
          <a:bodyPr spcFirstLastPara="1" wrap="square" lIns="91425" tIns="91425" rIns="91425" bIns="91425" anchor="t" anchorCtr="0">
            <a:noAutofit/>
          </a:bodyPr>
          <a:lstStyle/>
          <a:p>
            <a:pPr lvl="0" algn="just">
              <a:lnSpc>
                <a:spcPct val="115000"/>
              </a:lnSpc>
            </a:pPr>
            <a:r>
              <a:rPr lang="vi-VN" sz="2000" dirty="0">
                <a:solidFill>
                  <a:schemeClr val="tx1"/>
                </a:solidFill>
                <a:latin typeface="Times New Roman" panose="02020603050405020304" pitchFamily="18" charset="0"/>
                <a:cs typeface="Times New Roman" panose="02020603050405020304" pitchFamily="18" charset="0"/>
              </a:rPr>
              <a:t>Chiến lược này chỉ có hiệu quả trong một số trường hợp. Thứ nhất chất lượng, hình ảnh của sản phẩm phải đáp ứng được mức giá cao hơn. Thứ 2 chi phí sản xuất số lượng nhỏ không thể quá cao đến mức xoá bỏ lợi thể việc định giá. Cuối cùng các đối thủ cạnh tranh không thể dễ dàng tham gia thị trường </a:t>
            </a:r>
            <a:endParaRPr sz="2000" dirty="0">
              <a:solidFill>
                <a:schemeClr val="tx1"/>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B86AD93E-0EBA-4C83-AEF0-205524388B64}"/>
              </a:ext>
            </a:extLst>
          </p:cNvPr>
          <p:cNvPicPr>
            <a:picLocks noChangeAspect="1"/>
          </p:cNvPicPr>
          <p:nvPr/>
        </p:nvPicPr>
        <p:blipFill>
          <a:blip r:embed="rId4"/>
          <a:stretch>
            <a:fillRect/>
          </a:stretch>
        </p:blipFill>
        <p:spPr>
          <a:xfrm>
            <a:off x="491990" y="2962080"/>
            <a:ext cx="2578149" cy="172443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7" name="Picture 6">
            <a:extLst>
              <a:ext uri="{FF2B5EF4-FFF2-40B4-BE49-F238E27FC236}">
                <a16:creationId xmlns:a16="http://schemas.microsoft.com/office/drawing/2014/main" xmlns="" id="{C3B2855A-D699-4A85-AAFA-8F0FEF1443C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84000"/>
                    </a14:imgEffect>
                  </a14:imgLayer>
                </a14:imgProps>
              </a:ext>
            </a:extLst>
          </a:blip>
          <a:stretch>
            <a:fillRect/>
          </a:stretch>
        </p:blipFill>
        <p:spPr>
          <a:xfrm>
            <a:off x="-1697" y="1043836"/>
            <a:ext cx="9144000" cy="4099662"/>
          </a:xfrm>
          <a:prstGeom prst="rect">
            <a:avLst/>
          </a:prstGeom>
        </p:spPr>
      </p:pic>
      <p:sp>
        <p:nvSpPr>
          <p:cNvPr id="2" name="Rectangle 1">
            <a:extLst>
              <a:ext uri="{FF2B5EF4-FFF2-40B4-BE49-F238E27FC236}">
                <a16:creationId xmlns:a16="http://schemas.microsoft.com/office/drawing/2014/main" xmlns="" id="{36D23557-30C9-4157-A059-EC7ABCBF4983}"/>
              </a:ext>
            </a:extLst>
          </p:cNvPr>
          <p:cNvSpPr/>
          <p:nvPr/>
        </p:nvSpPr>
        <p:spPr>
          <a:xfrm>
            <a:off x="0" y="1"/>
            <a:ext cx="9144000" cy="1043835"/>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Google Shape;860;p51"/>
          <p:cNvSpPr txBox="1">
            <a:spLocks noGrp="1"/>
          </p:cNvSpPr>
          <p:nvPr>
            <p:ph type="title"/>
          </p:nvPr>
        </p:nvSpPr>
        <p:spPr>
          <a:xfrm>
            <a:off x="55658" y="48094"/>
            <a:ext cx="8841851" cy="465600"/>
          </a:xfrm>
          <a:prstGeom prst="rect">
            <a:avLst/>
          </a:prstGeom>
        </p:spPr>
        <p:txBody>
          <a:bodyPr spcFirstLastPara="1" wrap="square" lIns="91425" tIns="91425" rIns="91425" bIns="91425" anchor="t" anchorCtr="0">
            <a:noAutofit/>
          </a:bodyPr>
          <a:lstStyle/>
          <a:p>
            <a:pPr lvl="0"/>
            <a:r>
              <a:rPr lang="vi-VN" sz="2600" b="1" u="sng" dirty="0">
                <a:effectLst>
                  <a:outerShdw blurRad="38100" dist="38100" dir="2700000" algn="tl">
                    <a:srgbClr val="000000">
                      <a:alpha val="43137"/>
                    </a:srgbClr>
                  </a:outerShdw>
                </a:effectLst>
                <a:latin typeface="+mj-lt"/>
              </a:rPr>
              <a:t>V. Chính sách công và định giá</a:t>
            </a:r>
          </a:p>
        </p:txBody>
      </p:sp>
      <p:sp>
        <p:nvSpPr>
          <p:cNvPr id="861" name="Google Shape;861;p51"/>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30</a:t>
            </a:fld>
            <a:endParaRPr/>
          </a:p>
        </p:txBody>
      </p:sp>
      <p:sp>
        <p:nvSpPr>
          <p:cNvPr id="862" name="Google Shape;862;p51"/>
          <p:cNvSpPr/>
          <p:nvPr/>
        </p:nvSpPr>
        <p:spPr>
          <a:xfrm>
            <a:off x="5297248" y="765653"/>
            <a:ext cx="0" cy="0"/>
          </a:xfrm>
          <a:prstGeom prst="ellipse">
            <a:avLst/>
          </a:prstGeom>
          <a:solidFill>
            <a:srgbClr val="626263"/>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863" name="Google Shape;863;p51"/>
          <p:cNvGrpSpPr/>
          <p:nvPr/>
        </p:nvGrpSpPr>
        <p:grpSpPr>
          <a:xfrm>
            <a:off x="3" y="1043837"/>
            <a:ext cx="9087245" cy="3453839"/>
            <a:chOff x="408494" y="1257550"/>
            <a:chExt cx="4920787" cy="2656217"/>
          </a:xfrm>
        </p:grpSpPr>
        <p:sp>
          <p:nvSpPr>
            <p:cNvPr id="864" name="Google Shape;864;p51"/>
            <p:cNvSpPr/>
            <p:nvPr/>
          </p:nvSpPr>
          <p:spPr>
            <a:xfrm>
              <a:off x="408494" y="1257550"/>
              <a:ext cx="1812546" cy="1589914"/>
            </a:xfrm>
            <a:prstGeom prst="rect">
              <a:avLst/>
            </a:prstGeom>
            <a:solidFill>
              <a:srgbClr val="566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5257613" y="3450946"/>
              <a:ext cx="0" cy="0"/>
            </a:xfrm>
            <a:prstGeom prst="ellipse">
              <a:avLst/>
            </a:prstGeom>
            <a:solidFill>
              <a:srgbClr val="D5D3D7"/>
            </a:solidFill>
            <a:ln>
              <a:noFill/>
            </a:ln>
          </p:spPr>
          <p:txBody>
            <a:bodyPr spcFirstLastPara="1" wrap="square" lIns="91375" tIns="45675" rIns="91375" bIns="45675" anchor="t"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871" name="Google Shape;871;p51"/>
            <p:cNvSpPr txBox="1"/>
            <p:nvPr/>
          </p:nvSpPr>
          <p:spPr>
            <a:xfrm>
              <a:off x="2190309" y="2678665"/>
              <a:ext cx="3138972" cy="1235102"/>
            </a:xfrm>
            <a:prstGeom prst="rect">
              <a:avLst/>
            </a:prstGeom>
            <a:noFill/>
            <a:ln>
              <a:noFill/>
            </a:ln>
          </p:spPr>
          <p:txBody>
            <a:bodyPr spcFirstLastPara="1" wrap="square" lIns="91425" tIns="91425" rIns="91425" bIns="91425" anchor="t" anchorCtr="0">
              <a:noAutofit/>
            </a:bodyPr>
            <a:lstStyle/>
            <a:p>
              <a:pPr lvl="0" algn="just"/>
              <a:endParaRPr lang="vi-VN" sz="2200" dirty="0">
                <a:solidFill>
                  <a:schemeClr val="bg1"/>
                </a:solidFill>
                <a:latin typeface="Times New Roman" panose="02020603050405020304" pitchFamily="18" charset="0"/>
                <a:ea typeface="Trebuchet MS"/>
                <a:cs typeface="Times New Roman" panose="02020603050405020304" pitchFamily="18" charset="0"/>
                <a:sym typeface="Trebuchet MS"/>
              </a:endParaRPr>
            </a:p>
          </p:txBody>
        </p:sp>
      </p:grpSp>
      <p:sp>
        <p:nvSpPr>
          <p:cNvPr id="23" name="Google Shape;871;p51">
            <a:extLst>
              <a:ext uri="{FF2B5EF4-FFF2-40B4-BE49-F238E27FC236}">
                <a16:creationId xmlns:a16="http://schemas.microsoft.com/office/drawing/2014/main" xmlns="" id="{F48A97E9-1D6A-4AB4-B56A-64B21F1D5C73}"/>
              </a:ext>
            </a:extLst>
          </p:cNvPr>
          <p:cNvSpPr txBox="1"/>
          <p:nvPr/>
        </p:nvSpPr>
        <p:spPr>
          <a:xfrm>
            <a:off x="3873583" y="1006602"/>
            <a:ext cx="5276269" cy="2651327"/>
          </a:xfrm>
          <a:prstGeom prst="rect">
            <a:avLst/>
          </a:prstGeom>
          <a:noFill/>
          <a:ln>
            <a:noFill/>
          </a:ln>
        </p:spPr>
        <p:txBody>
          <a:bodyPr spcFirstLastPara="1" wrap="square" lIns="91425" tIns="91425" rIns="91425" bIns="91425" anchor="t" anchorCtr="0">
            <a:noAutofit/>
          </a:bodyPr>
          <a:lstStyle/>
          <a:p>
            <a:pPr lvl="0" algn="just"/>
            <a:r>
              <a:rPr lang="vi-VN" sz="1850" dirty="0">
                <a:solidFill>
                  <a:schemeClr val="bg1"/>
                </a:solidFill>
                <a:latin typeface="Times New Roman" panose="02020603050405020304" pitchFamily="18" charset="0"/>
                <a:ea typeface="Trebuchet MS"/>
                <a:cs typeface="Times New Roman" panose="02020603050405020304" pitchFamily="18" charset="0"/>
                <a:sym typeface="Trebuchet MS"/>
              </a:rPr>
              <a:t>Luật cũng cấm ấn định giá bán lẻ (hoặc bán lại) – một nhà sản xuất không thể yêu cầu các đại lý tính giá bán lẻ cụ thể cho sản phẩm của mình. Mặc dù người bán có thể đề xuất nhà sản xuất đưa ra giá bán lẻ cho các đai lý, nhưng họ không thể từ chối bán cho đại lý có chính sách giá độc lập, cũng không thể trừng phạt đại lý bằng cách giao hàng muộn hơn so với lịch trình hoặc từ chối các khoản phụ cấp quảng cáo.</a:t>
            </a:r>
          </a:p>
        </p:txBody>
      </p:sp>
      <p:sp>
        <p:nvSpPr>
          <p:cNvPr id="10" name="Rectangle 9">
            <a:extLst>
              <a:ext uri="{FF2B5EF4-FFF2-40B4-BE49-F238E27FC236}">
                <a16:creationId xmlns:a16="http://schemas.microsoft.com/office/drawing/2014/main" xmlns="" id="{27685E10-0116-4A05-9D93-F1276E348748}"/>
              </a:ext>
            </a:extLst>
          </p:cNvPr>
          <p:cNvSpPr/>
          <p:nvPr/>
        </p:nvSpPr>
        <p:spPr>
          <a:xfrm>
            <a:off x="754791" y="3657930"/>
            <a:ext cx="8387512" cy="1261884"/>
          </a:xfrm>
          <a:prstGeom prst="rect">
            <a:avLst/>
          </a:prstGeom>
        </p:spPr>
        <p:txBody>
          <a:bodyPr wrap="square">
            <a:spAutoFit/>
          </a:bodyPr>
          <a:lstStyle/>
          <a:p>
            <a:pPr algn="just"/>
            <a:r>
              <a:rPr lang="vi-VN" sz="1850" dirty="0">
                <a:solidFill>
                  <a:schemeClr val="bg1"/>
                </a:solidFill>
                <a:latin typeface="+mj-lt"/>
              </a:rPr>
              <a:t>Định giá gian lận xảy ra khi người bán định giá so với mục đích đánh lừa người tiêu dùng. Định giá gian lận bao gồm các hành động gian dối hoặc so sánh giá khi nhà bán lẻ đưa ra mức giá cao “thường xuyên” một cách giả tạo và sau đó tuyên bố “hạ giá” nhưng lại gần với giá bán thực đã được niêm yết trước đó.</a:t>
            </a:r>
          </a:p>
        </p:txBody>
      </p:sp>
      <p:pic>
        <p:nvPicPr>
          <p:cNvPr id="6" name="Picture 5">
            <a:extLst>
              <a:ext uri="{FF2B5EF4-FFF2-40B4-BE49-F238E27FC236}">
                <a16:creationId xmlns:a16="http://schemas.microsoft.com/office/drawing/2014/main" xmlns="" id="{A6C42A05-9C40-4F37-9610-438A21E55103}"/>
              </a:ext>
            </a:extLst>
          </p:cNvPr>
          <p:cNvPicPr>
            <a:picLocks noChangeAspect="1"/>
          </p:cNvPicPr>
          <p:nvPr/>
        </p:nvPicPr>
        <p:blipFill>
          <a:blip r:embed="rId5"/>
          <a:stretch>
            <a:fillRect/>
          </a:stretch>
        </p:blipFill>
        <p:spPr>
          <a:xfrm>
            <a:off x="-9247" y="1024715"/>
            <a:ext cx="3356489" cy="2086463"/>
          </a:xfrm>
          <a:prstGeom prst="rect">
            <a:avLst/>
          </a:prstGeom>
        </p:spPr>
      </p:pic>
      <p:pic>
        <p:nvPicPr>
          <p:cNvPr id="9" name="Graphic 8" descr="Gavel">
            <a:extLst>
              <a:ext uri="{FF2B5EF4-FFF2-40B4-BE49-F238E27FC236}">
                <a16:creationId xmlns:a16="http://schemas.microsoft.com/office/drawing/2014/main" xmlns="" id="{EED70B2D-4B6E-40FD-88C7-EDA3AA4226C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290491" y="1091928"/>
            <a:ext cx="705288" cy="705288"/>
          </a:xfrm>
          <a:prstGeom prst="rect">
            <a:avLst/>
          </a:prstGeom>
        </p:spPr>
      </p:pic>
      <p:sp>
        <p:nvSpPr>
          <p:cNvPr id="17" name="Google Shape;860;p51">
            <a:extLst>
              <a:ext uri="{FF2B5EF4-FFF2-40B4-BE49-F238E27FC236}">
                <a16:creationId xmlns:a16="http://schemas.microsoft.com/office/drawing/2014/main" xmlns="" id="{98C89574-8CD3-4AA4-A8CB-427DA74B5462}"/>
              </a:ext>
            </a:extLst>
          </p:cNvPr>
          <p:cNvSpPr txBox="1">
            <a:spLocks/>
          </p:cNvSpPr>
          <p:nvPr/>
        </p:nvSpPr>
        <p:spPr>
          <a:xfrm>
            <a:off x="55658" y="503821"/>
            <a:ext cx="8520600" cy="46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6579"/>
              </a:buClr>
              <a:buSzPts val="2800"/>
              <a:buFont typeface="Trebuchet MS"/>
              <a:buNone/>
              <a:defRPr sz="2800" b="0" i="0" u="none" strike="noStrike" cap="none">
                <a:solidFill>
                  <a:srgbClr val="566579"/>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solidFill>
                  <a:srgbClr val="0070C0"/>
                </a:solidFill>
                <a:latin typeface="Times New Roman" panose="02020603050405020304" pitchFamily="18" charset="0"/>
                <a:cs typeface="Times New Roman" panose="02020603050405020304" pitchFamily="18" charset="0"/>
              </a:rPr>
              <a:t>2</a:t>
            </a:r>
            <a:r>
              <a:rPr lang="vi-VN" sz="2400" b="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mj-lt"/>
              </a:rPr>
              <a:t>Định giá </a:t>
            </a:r>
            <a:r>
              <a:rPr lang="en-US" sz="2400" b="1" dirty="0" err="1">
                <a:solidFill>
                  <a:srgbClr val="0070C0"/>
                </a:solidFill>
                <a:latin typeface="Times New Roman" panose="02020603050405020304" pitchFamily="18" charset="0"/>
                <a:cs typeface="Times New Roman" panose="02020603050405020304" pitchFamily="18" charset="0"/>
              </a:rPr>
              <a:t>theo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cấp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độ</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kênh</a:t>
            </a:r>
            <a:endParaRPr lang="vi-VN" sz="2400" b="1" dirty="0">
              <a:solidFill>
                <a:srgbClr val="0070C0"/>
              </a:solidFill>
              <a:latin typeface="Times New Roman" panose="02020603050405020304" pitchFamily="18" charset="0"/>
              <a:cs typeface="Times New Roman" panose="02020603050405020304" pitchFamily="18" charset="0"/>
            </a:endParaRPr>
          </a:p>
        </p:txBody>
      </p:sp>
      <p:pic>
        <p:nvPicPr>
          <p:cNvPr id="18" name="Graphic 17" descr="Gavel">
            <a:extLst>
              <a:ext uri="{FF2B5EF4-FFF2-40B4-BE49-F238E27FC236}">
                <a16:creationId xmlns:a16="http://schemas.microsoft.com/office/drawing/2014/main" xmlns="" id="{8AC6BDAB-E22E-497F-8AA7-81682C7012C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3808" y="3573474"/>
            <a:ext cx="640983" cy="640983"/>
          </a:xfrm>
          <a:prstGeom prst="rect">
            <a:avLst/>
          </a:prstGeom>
        </p:spPr>
      </p:pic>
    </p:spTree>
    <p:extLst>
      <p:ext uri="{BB962C8B-B14F-4D97-AF65-F5344CB8AC3E}">
        <p14:creationId xmlns:p14="http://schemas.microsoft.com/office/powerpoint/2010/main" val="3005787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sp>
        <p:nvSpPr>
          <p:cNvPr id="378" name="Google Shape;378;p38"/>
          <p:cNvSpPr/>
          <p:nvPr/>
        </p:nvSpPr>
        <p:spPr>
          <a:xfrm>
            <a:off x="0" y="0"/>
            <a:ext cx="9144000" cy="5143500"/>
          </a:xfrm>
          <a:prstGeom prst="rect">
            <a:avLst/>
          </a:prstGeom>
          <a:solidFill>
            <a:srgbClr val="566579">
              <a:alpha val="84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bg1"/>
              </a:solidFill>
            </a:endParaRPr>
          </a:p>
        </p:txBody>
      </p:sp>
      <p:sp>
        <p:nvSpPr>
          <p:cNvPr id="9" name="Google Shape;860;p51">
            <a:extLst>
              <a:ext uri="{FF2B5EF4-FFF2-40B4-BE49-F238E27FC236}">
                <a16:creationId xmlns:a16="http://schemas.microsoft.com/office/drawing/2014/main" xmlns="" id="{13C0146C-D8D5-4B2F-9BCD-ED8CC0435DAD}"/>
              </a:ext>
            </a:extLst>
          </p:cNvPr>
          <p:cNvSpPr txBox="1">
            <a:spLocks/>
          </p:cNvSpPr>
          <p:nvPr/>
        </p:nvSpPr>
        <p:spPr>
          <a:xfrm>
            <a:off x="177861" y="115743"/>
            <a:ext cx="8218716" cy="46513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600" b="1" dirty="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Mời c</a:t>
            </a:r>
            <a:r>
              <a:rPr lang="en-US" sz="2600" b="1" dirty="0" err="1">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ác</a:t>
            </a:r>
            <a:r>
              <a:rPr lang="en-US" sz="2600" b="1" dirty="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bạn</a:t>
            </a:r>
            <a:r>
              <a:rPr lang="en-US" sz="2600" b="1" dirty="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quét</a:t>
            </a:r>
            <a:r>
              <a:rPr lang="en-US" sz="2600" b="1" dirty="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mã</a:t>
            </a:r>
            <a:r>
              <a:rPr lang="en-US" sz="2600" b="1" dirty="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r>
              <a:rPr lang="en-US" sz="2600" b="1" dirty="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en-US" sz="2600" b="1" dirty="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2600" b="1" dirty="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hiện</a:t>
            </a:r>
            <a:r>
              <a:rPr lang="en-US" sz="2600" b="1" dirty="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600" b="1" dirty="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trắc</a:t>
            </a:r>
            <a:r>
              <a:rPr lang="en-US" sz="2600" b="1" dirty="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endParaRPr lang="vi-VN" sz="2600" b="1" dirty="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9A68F6B8-B17C-4644-8F30-9F2CE4E540D8}"/>
              </a:ext>
            </a:extLst>
          </p:cNvPr>
          <p:cNvPicPr>
            <a:picLocks noChangeAspect="1"/>
          </p:cNvPicPr>
          <p:nvPr/>
        </p:nvPicPr>
        <p:blipFill>
          <a:blip r:embed="rId4"/>
          <a:stretch>
            <a:fillRect/>
          </a:stretch>
        </p:blipFill>
        <p:spPr>
          <a:xfrm>
            <a:off x="2381250" y="671440"/>
            <a:ext cx="4381500" cy="4381500"/>
          </a:xfrm>
          <a:prstGeom prst="rect">
            <a:avLst/>
          </a:prstGeom>
        </p:spPr>
      </p:pic>
    </p:spTree>
    <p:extLst>
      <p:ext uri="{BB962C8B-B14F-4D97-AF65-F5344CB8AC3E}">
        <p14:creationId xmlns:p14="http://schemas.microsoft.com/office/powerpoint/2010/main" val="727427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pic>
        <p:nvPicPr>
          <p:cNvPr id="5" name="Picture 4">
            <a:extLst>
              <a:ext uri="{FF2B5EF4-FFF2-40B4-BE49-F238E27FC236}">
                <a16:creationId xmlns:a16="http://schemas.microsoft.com/office/drawing/2014/main" xmlns="" id="{E61A1BCC-DDAA-4923-9300-E2E8633498C5}"/>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sp>
        <p:nvSpPr>
          <p:cNvPr id="378" name="Google Shape;378;p38"/>
          <p:cNvSpPr/>
          <p:nvPr/>
        </p:nvSpPr>
        <p:spPr>
          <a:xfrm>
            <a:off x="0" y="0"/>
            <a:ext cx="9144000" cy="5143500"/>
          </a:xfrm>
          <a:prstGeom prst="rect">
            <a:avLst/>
          </a:prstGeom>
          <a:solidFill>
            <a:srgbClr val="566579">
              <a:alpha val="84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bg1"/>
              </a:solidFill>
            </a:endParaRPr>
          </a:p>
        </p:txBody>
      </p:sp>
      <p:sp>
        <p:nvSpPr>
          <p:cNvPr id="9" name="Google Shape;860;p51">
            <a:extLst>
              <a:ext uri="{FF2B5EF4-FFF2-40B4-BE49-F238E27FC236}">
                <a16:creationId xmlns:a16="http://schemas.microsoft.com/office/drawing/2014/main" xmlns="" id="{13C0146C-D8D5-4B2F-9BCD-ED8CC0435DAD}"/>
              </a:ext>
            </a:extLst>
          </p:cNvPr>
          <p:cNvSpPr txBox="1">
            <a:spLocks/>
          </p:cNvSpPr>
          <p:nvPr/>
        </p:nvSpPr>
        <p:spPr>
          <a:xfrm>
            <a:off x="177861" y="115743"/>
            <a:ext cx="8218716" cy="46513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b="1" dirty="0" err="1"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a:t>
            </a:r>
            <a:r>
              <a:rPr lang="en-US" sz="2600" b="1" dirty="0"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r>
              <a:rPr lang="en-US" sz="2600" b="1" dirty="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2600" b="1" dirty="0"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600" b="1" dirty="0"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thuyết</a:t>
            </a:r>
            <a:r>
              <a:rPr lang="en-US" sz="2600" b="1" dirty="0"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sz="2600" b="1" dirty="0"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600" b="1" dirty="0"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dirty="0" err="1"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Nhóm</a:t>
            </a:r>
            <a:r>
              <a:rPr lang="en-US" sz="2600" b="1" dirty="0" smtClean="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11</a:t>
            </a:r>
            <a:endParaRPr lang="vi-VN" sz="2600" b="1" dirty="0">
              <a:solidFill>
                <a:srgbClr val="CC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5854" y="820771"/>
            <a:ext cx="4322729" cy="4322729"/>
          </a:xfrm>
          <a:prstGeom prst="rect">
            <a:avLst/>
          </a:prstGeom>
        </p:spPr>
      </p:pic>
    </p:spTree>
    <p:extLst>
      <p:ext uri="{BB962C8B-B14F-4D97-AF65-F5344CB8AC3E}">
        <p14:creationId xmlns:p14="http://schemas.microsoft.com/office/powerpoint/2010/main" val="925157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177888" y="124452"/>
            <a:ext cx="8520600" cy="600025"/>
          </a:xfrm>
          <a:prstGeom prst="rect">
            <a:avLst/>
          </a:prstGeom>
        </p:spPr>
        <p:txBody>
          <a:bodyPr spcFirstLastPara="1" wrap="square" lIns="91425" tIns="91425" rIns="91425" bIns="91425" anchor="t" anchorCtr="0">
            <a:noAutofit/>
          </a:bodyPr>
          <a:lstStyle/>
          <a:p>
            <a:pPr lvl="0"/>
            <a:r>
              <a:rPr lang="en-GB"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vi-VN" sz="2600"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Chiến lược định giá sản phẩm mới</a:t>
            </a:r>
            <a:r>
              <a:rPr lang="vi-VN" sz="26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vi-VN" sz="26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sz="26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82" name="Google Shape;182;p31"/>
          <p:cNvCxnSpPr/>
          <p:nvPr/>
        </p:nvCxnSpPr>
        <p:spPr>
          <a:xfrm>
            <a:off x="388200" y="4895906"/>
            <a:ext cx="8367600" cy="0"/>
          </a:xfrm>
          <a:prstGeom prst="straightConnector1">
            <a:avLst/>
          </a:prstGeom>
          <a:noFill/>
          <a:ln w="9525" cap="flat" cmpd="sng">
            <a:solidFill>
              <a:srgbClr val="EFEFEF"/>
            </a:solidFill>
            <a:prstDash val="solid"/>
            <a:round/>
            <a:headEnd type="none" w="med" len="med"/>
            <a:tailEnd type="none" w="med" len="med"/>
          </a:ln>
        </p:spPr>
      </p:cxnSp>
      <p:sp>
        <p:nvSpPr>
          <p:cNvPr id="6" name="TextBox 5">
            <a:extLst>
              <a:ext uri="{FF2B5EF4-FFF2-40B4-BE49-F238E27FC236}">
                <a16:creationId xmlns:a16="http://schemas.microsoft.com/office/drawing/2014/main" xmlns="" id="{23DED565-8C5B-49CD-AEC7-AB741095D950}"/>
              </a:ext>
            </a:extLst>
          </p:cNvPr>
          <p:cNvSpPr txBox="1"/>
          <p:nvPr/>
        </p:nvSpPr>
        <p:spPr>
          <a:xfrm>
            <a:off x="177888" y="669726"/>
            <a:ext cx="5050493" cy="483017"/>
          </a:xfrm>
          <a:prstGeom prst="rect">
            <a:avLst/>
          </a:prstGeom>
          <a:noFill/>
        </p:spPr>
        <p:txBody>
          <a:bodyPr wrap="square" rtlCol="0">
            <a:spAutoFit/>
          </a:bodyPr>
          <a:lstStyle/>
          <a:p>
            <a:pPr algn="just">
              <a:lnSpc>
                <a:spcPct val="115000"/>
              </a:lnSpc>
            </a:pPr>
            <a:r>
              <a:rPr lang="vi-VN" sz="2400" b="1" dirty="0">
                <a:solidFill>
                  <a:srgbClr val="0070C0"/>
                </a:solidFill>
                <a:latin typeface="Times New Roman" panose="02020603050405020304" pitchFamily="18" charset="0"/>
                <a:cs typeface="Times New Roman" panose="02020603050405020304" pitchFamily="18" charset="0"/>
              </a:rPr>
              <a:t>1.Định giá hớt váng thị trường:</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9" name="Google Shape;178;p31">
            <a:extLst>
              <a:ext uri="{FF2B5EF4-FFF2-40B4-BE49-F238E27FC236}">
                <a16:creationId xmlns:a16="http://schemas.microsoft.com/office/drawing/2014/main" xmlns="" id="{47CEACA1-6976-4942-A381-5C3839BE50F3}"/>
              </a:ext>
            </a:extLst>
          </p:cNvPr>
          <p:cNvSpPr txBox="1"/>
          <p:nvPr/>
        </p:nvSpPr>
        <p:spPr>
          <a:xfrm>
            <a:off x="254388" y="1173721"/>
            <a:ext cx="8501412" cy="1617183"/>
          </a:xfrm>
          <a:prstGeom prst="rect">
            <a:avLst/>
          </a:prstGeom>
          <a:noFill/>
          <a:ln>
            <a:noFill/>
          </a:ln>
        </p:spPr>
        <p:txBody>
          <a:bodyPr spcFirstLastPara="1" wrap="square" lIns="91425" tIns="91425" rIns="91425" bIns="91425" anchor="t" anchorCtr="0">
            <a:noAutofit/>
          </a:bodyPr>
          <a:lstStyle/>
          <a:p>
            <a:pPr lvl="0" algn="just">
              <a:lnSpc>
                <a:spcPct val="115000"/>
              </a:lnSpc>
            </a:pPr>
            <a:r>
              <a:rPr lang="en-US" sz="2000" i="1" dirty="0">
                <a:solidFill>
                  <a:srgbClr val="666666"/>
                </a:solidFill>
                <a:latin typeface="Times New Roman" panose="02020603050405020304" pitchFamily="18" charset="0"/>
                <a:cs typeface="Times New Roman" panose="02020603050405020304" pitchFamily="18" charset="0"/>
              </a:rPr>
              <a:t>V</a:t>
            </a:r>
            <a:r>
              <a:rPr lang="vi-VN" sz="2000" i="1" dirty="0">
                <a:solidFill>
                  <a:srgbClr val="666666"/>
                </a:solidFill>
                <a:latin typeface="Times New Roman" panose="02020603050405020304" pitchFamily="18" charset="0"/>
                <a:cs typeface="Times New Roman" panose="02020603050405020304" pitchFamily="18" charset="0"/>
              </a:rPr>
              <a:t>í dụ: apple thường xuyên sử dụng định giá này với mỗi sản phẩm mới ra mắt iphone, </a:t>
            </a:r>
            <a:r>
              <a:rPr lang="en-US" sz="2000" i="1" dirty="0" err="1">
                <a:solidFill>
                  <a:srgbClr val="666666"/>
                </a:solidFill>
                <a:latin typeface="Times New Roman" panose="02020603050405020304" pitchFamily="18" charset="0"/>
                <a:cs typeface="Times New Roman" panose="02020603050405020304" pitchFamily="18" charset="0"/>
              </a:rPr>
              <a:t>i</a:t>
            </a:r>
            <a:r>
              <a:rPr lang="vi-VN" sz="2000" i="1" dirty="0">
                <a:solidFill>
                  <a:srgbClr val="666666"/>
                </a:solidFill>
                <a:latin typeface="Times New Roman" panose="02020603050405020304" pitchFamily="18" charset="0"/>
                <a:cs typeface="Times New Roman" panose="02020603050405020304" pitchFamily="18" charset="0"/>
              </a:rPr>
              <a:t>Mac, ipad mới ra mắt apple thường định giá rất cao hơn các đối thủ cạnh tranh. Sau đó mới giảm giá sau mỗi sản phẩm mới ra mắt. vì vậy apple hớt trọn 92% tổng doanh thu. </a:t>
            </a:r>
            <a:endParaRPr sz="2000" i="1" dirty="0">
              <a:solidFill>
                <a:srgbClr val="666666"/>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B4D85239-5F9A-44C1-84A2-81D4E9F253BB}"/>
              </a:ext>
            </a:extLst>
          </p:cNvPr>
          <p:cNvPicPr>
            <a:picLocks noChangeAspect="1"/>
          </p:cNvPicPr>
          <p:nvPr/>
        </p:nvPicPr>
        <p:blipFill>
          <a:blip r:embed="rId3"/>
          <a:stretch>
            <a:fillRect/>
          </a:stretch>
        </p:blipFill>
        <p:spPr>
          <a:xfrm>
            <a:off x="0" y="3099325"/>
            <a:ext cx="3411110" cy="1818929"/>
          </a:xfrm>
          <a:prstGeom prst="rect">
            <a:avLst/>
          </a:prstGeom>
        </p:spPr>
      </p:pic>
      <p:pic>
        <p:nvPicPr>
          <p:cNvPr id="8" name="Picture 7">
            <a:extLst>
              <a:ext uri="{FF2B5EF4-FFF2-40B4-BE49-F238E27FC236}">
                <a16:creationId xmlns:a16="http://schemas.microsoft.com/office/drawing/2014/main" xmlns="" id="{F5D64C45-8573-4936-9F32-3C5A8315BE32}"/>
              </a:ext>
            </a:extLst>
          </p:cNvPr>
          <p:cNvPicPr>
            <a:picLocks noChangeAspect="1"/>
          </p:cNvPicPr>
          <p:nvPr/>
        </p:nvPicPr>
        <p:blipFill>
          <a:blip r:embed="rId4"/>
          <a:stretch>
            <a:fillRect/>
          </a:stretch>
        </p:blipFill>
        <p:spPr>
          <a:xfrm>
            <a:off x="3132814" y="2897468"/>
            <a:ext cx="2846568" cy="2020786"/>
          </a:xfrm>
          <a:prstGeom prst="rect">
            <a:avLst/>
          </a:prstGeom>
        </p:spPr>
      </p:pic>
      <p:pic>
        <p:nvPicPr>
          <p:cNvPr id="11" name="Picture 10">
            <a:extLst>
              <a:ext uri="{FF2B5EF4-FFF2-40B4-BE49-F238E27FC236}">
                <a16:creationId xmlns:a16="http://schemas.microsoft.com/office/drawing/2014/main" xmlns="" id="{D2B87F40-35F4-4868-8C5E-9F67BB0BBE71}"/>
              </a:ext>
            </a:extLst>
          </p:cNvPr>
          <p:cNvPicPr>
            <a:picLocks noChangeAspect="1"/>
          </p:cNvPicPr>
          <p:nvPr/>
        </p:nvPicPr>
        <p:blipFill>
          <a:blip r:embed="rId5"/>
          <a:stretch>
            <a:fillRect/>
          </a:stretch>
        </p:blipFill>
        <p:spPr>
          <a:xfrm>
            <a:off x="6154311" y="2897468"/>
            <a:ext cx="2710224" cy="2020786"/>
          </a:xfrm>
          <a:prstGeom prst="rect">
            <a:avLst/>
          </a:prstGeom>
        </p:spPr>
      </p:pic>
    </p:spTree>
    <p:extLst>
      <p:ext uri="{BB962C8B-B14F-4D97-AF65-F5344CB8AC3E}">
        <p14:creationId xmlns:p14="http://schemas.microsoft.com/office/powerpoint/2010/main" val="214109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2F0BD-2207-4A99-BC7B-EA9756EAC2A2}"/>
              </a:ext>
            </a:extLst>
          </p:cNvPr>
          <p:cNvSpPr>
            <a:spLocks noGrp="1"/>
          </p:cNvSpPr>
          <p:nvPr>
            <p:ph type="title"/>
          </p:nvPr>
        </p:nvSpPr>
        <p:spPr>
          <a:xfrm>
            <a:off x="168576" y="121921"/>
            <a:ext cx="8520600" cy="549626"/>
          </a:xfrm>
        </p:spPr>
        <p:txBody>
          <a:bodyPr/>
          <a:lstStyle/>
          <a:p>
            <a:r>
              <a:rPr lang="en-GB"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vi-VN"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Chiến lược định giá sản phẩm mới</a:t>
            </a:r>
            <a:endParaRPr lang="en-US" u="sng" dirty="0">
              <a:solidFill>
                <a:srgbClr val="FF6600"/>
              </a:solidFill>
            </a:endParaRPr>
          </a:p>
        </p:txBody>
      </p:sp>
      <p:sp>
        <p:nvSpPr>
          <p:cNvPr id="3" name="Google Shape;178;p31">
            <a:extLst>
              <a:ext uri="{FF2B5EF4-FFF2-40B4-BE49-F238E27FC236}">
                <a16:creationId xmlns:a16="http://schemas.microsoft.com/office/drawing/2014/main" xmlns="" id="{CD052773-C919-4A3F-9E8F-F20F5555BCB2}"/>
              </a:ext>
            </a:extLst>
          </p:cNvPr>
          <p:cNvSpPr txBox="1"/>
          <p:nvPr/>
        </p:nvSpPr>
        <p:spPr>
          <a:xfrm>
            <a:off x="295797" y="1187868"/>
            <a:ext cx="5317824" cy="1600200"/>
          </a:xfrm>
          <a:prstGeom prst="rect">
            <a:avLst/>
          </a:prstGeom>
          <a:noFill/>
          <a:ln>
            <a:noFill/>
          </a:ln>
        </p:spPr>
        <p:txBody>
          <a:bodyPr spcFirstLastPara="1" wrap="square" lIns="91425" tIns="91425" rIns="91425" bIns="91425" anchor="t" anchorCtr="0">
            <a:noAutofit/>
          </a:bodyPr>
          <a:lstStyle/>
          <a:p>
            <a:pPr lvl="0" algn="just">
              <a:lnSpc>
                <a:spcPct val="115000"/>
              </a:lnSpc>
            </a:pPr>
            <a:r>
              <a:rPr lang="vi-VN" sz="1900" u="sng" dirty="0">
                <a:solidFill>
                  <a:schemeClr val="tx1"/>
                </a:solidFill>
                <a:latin typeface="Times New Roman" panose="02020603050405020304" pitchFamily="18" charset="0"/>
                <a:cs typeface="Times New Roman" panose="02020603050405020304" pitchFamily="18" charset="0"/>
              </a:rPr>
              <a:t>Định giá thâm nhập thị trường</a:t>
            </a:r>
            <a:r>
              <a:rPr lang="vi-VN" sz="1900" dirty="0">
                <a:solidFill>
                  <a:schemeClr val="tx1"/>
                </a:solidFill>
                <a:latin typeface="Times New Roman" panose="02020603050405020304" pitchFamily="18" charset="0"/>
                <a:cs typeface="Times New Roman" panose="02020603050405020304" pitchFamily="18" charset="0"/>
              </a:rPr>
              <a:t>: định giá ban đầu thấp để thâm nhập thị trường một cách nhanh chống và hiệu quả nhằm thu hút lượng lớn người mua và dành được thị phần mới. </a:t>
            </a:r>
            <a:endParaRPr sz="1900"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5D32B8F4-F14E-4C7E-A150-0ED3067B6AC6}"/>
              </a:ext>
            </a:extLst>
          </p:cNvPr>
          <p:cNvPicPr>
            <a:picLocks noChangeAspect="1"/>
          </p:cNvPicPr>
          <p:nvPr/>
        </p:nvPicPr>
        <p:blipFill>
          <a:blip r:embed="rId2"/>
          <a:stretch>
            <a:fillRect/>
          </a:stretch>
        </p:blipFill>
        <p:spPr>
          <a:xfrm>
            <a:off x="5314744" y="254443"/>
            <a:ext cx="3533458" cy="2533626"/>
          </a:xfrm>
          <a:prstGeom prst="rect">
            <a:avLst/>
          </a:prstGeom>
          <a:scene3d>
            <a:camera prst="perspectiveContrastingLeftFacing"/>
            <a:lightRig rig="threePt" dir="t"/>
          </a:scene3d>
        </p:spPr>
      </p:pic>
      <p:sp>
        <p:nvSpPr>
          <p:cNvPr id="6" name="TextBox 5">
            <a:extLst>
              <a:ext uri="{FF2B5EF4-FFF2-40B4-BE49-F238E27FC236}">
                <a16:creationId xmlns:a16="http://schemas.microsoft.com/office/drawing/2014/main" xmlns="" id="{EF308BA5-0077-4E2B-8C99-AC80CD99D6A6}"/>
              </a:ext>
            </a:extLst>
          </p:cNvPr>
          <p:cNvSpPr txBox="1"/>
          <p:nvPr/>
        </p:nvSpPr>
        <p:spPr>
          <a:xfrm>
            <a:off x="168576" y="704851"/>
            <a:ext cx="5050493" cy="483017"/>
          </a:xfrm>
          <a:prstGeom prst="rect">
            <a:avLst/>
          </a:prstGeom>
          <a:noFill/>
        </p:spPr>
        <p:txBody>
          <a:bodyPr wrap="square" rtlCol="0">
            <a:spAutoFit/>
          </a:bodyPr>
          <a:lstStyle/>
          <a:p>
            <a:pPr algn="just">
              <a:lnSpc>
                <a:spcPct val="115000"/>
              </a:lnSpc>
            </a:pPr>
            <a:r>
              <a:rPr lang="vi-VN" sz="2400" b="1" dirty="0">
                <a:solidFill>
                  <a:srgbClr val="0070C0"/>
                </a:solidFill>
                <a:latin typeface="Times New Roman" panose="02020603050405020304" pitchFamily="18" charset="0"/>
                <a:cs typeface="Times New Roman" panose="02020603050405020304" pitchFamily="18" charset="0"/>
              </a:rPr>
              <a:t>1.</a:t>
            </a:r>
            <a:r>
              <a:rPr lang="en-US" sz="2400" b="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Times New Roman" panose="02020603050405020304" pitchFamily="18" charset="0"/>
                <a:cs typeface="Times New Roman" panose="02020603050405020304" pitchFamily="18" charset="0"/>
              </a:rPr>
              <a:t>Định giá </a:t>
            </a:r>
            <a:r>
              <a:rPr lang="en-US" sz="2400" b="1" dirty="0" err="1">
                <a:solidFill>
                  <a:srgbClr val="0070C0"/>
                </a:solidFill>
                <a:latin typeface="Times New Roman" panose="02020603050405020304" pitchFamily="18" charset="0"/>
                <a:cs typeface="Times New Roman" panose="02020603050405020304" pitchFamily="18" charset="0"/>
              </a:rPr>
              <a:t>thâm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nhập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thị</a:t>
            </a:r>
            <a:r>
              <a:rPr lang="en-US" sz="2400" b="1" dirty="0">
                <a:solidFill>
                  <a:srgbClr val="0070C0"/>
                </a:solidFill>
                <a:latin typeface="Times New Roman" panose="02020603050405020304" pitchFamily="18" charset="0"/>
                <a:cs typeface="Times New Roman" panose="02020603050405020304" pitchFamily="18" charset="0"/>
              </a:rPr>
              <a:t> tr</a:t>
            </a:r>
            <a:r>
              <a:rPr lang="vi-VN" sz="2400" b="1" dirty="0">
                <a:solidFill>
                  <a:srgbClr val="0070C0"/>
                </a:solidFill>
                <a:latin typeface="Times New Roman" panose="02020603050405020304" pitchFamily="18" charset="0"/>
                <a:cs typeface="Times New Roman" panose="02020603050405020304" pitchFamily="18" charset="0"/>
              </a:rPr>
              <a:t>ư</a:t>
            </a:r>
            <a:r>
              <a:rPr lang="en-US" sz="2400" b="1" dirty="0" err="1">
                <a:solidFill>
                  <a:srgbClr val="0070C0"/>
                </a:solidFill>
                <a:latin typeface="Times New Roman" panose="02020603050405020304" pitchFamily="18" charset="0"/>
                <a:cs typeface="Times New Roman" panose="02020603050405020304" pitchFamily="18" charset="0"/>
              </a:rPr>
              <a:t>ờng</a:t>
            </a:r>
            <a:r>
              <a:rPr lang="vi-VN" sz="2400" b="1" dirty="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7" name="Google Shape;178;p31">
            <a:extLst>
              <a:ext uri="{FF2B5EF4-FFF2-40B4-BE49-F238E27FC236}">
                <a16:creationId xmlns:a16="http://schemas.microsoft.com/office/drawing/2014/main" xmlns="" id="{0586B22A-EF62-4D82-A707-3CB8373CF3DC}"/>
              </a:ext>
            </a:extLst>
          </p:cNvPr>
          <p:cNvSpPr txBox="1"/>
          <p:nvPr/>
        </p:nvSpPr>
        <p:spPr>
          <a:xfrm>
            <a:off x="295798" y="2793954"/>
            <a:ext cx="8679626" cy="2194322"/>
          </a:xfrm>
          <a:prstGeom prst="rect">
            <a:avLst/>
          </a:prstGeom>
          <a:noFill/>
          <a:ln>
            <a:noFill/>
          </a:ln>
        </p:spPr>
        <p:txBody>
          <a:bodyPr spcFirstLastPara="1" wrap="square" lIns="91425" tIns="91425" rIns="91425" bIns="91425" anchor="t" anchorCtr="0">
            <a:noAutofit/>
          </a:bodyPr>
          <a:lstStyle/>
          <a:p>
            <a:pPr lvl="0" algn="just">
              <a:lnSpc>
                <a:spcPct val="115000"/>
              </a:lnSpc>
            </a:pPr>
            <a:r>
              <a:rPr lang="vi-VN" sz="1900" u="sng" dirty="0">
                <a:solidFill>
                  <a:schemeClr val="tx1"/>
                </a:solidFill>
                <a:latin typeface="Times New Roman" panose="02020603050405020304" pitchFamily="18" charset="0"/>
                <a:cs typeface="Times New Roman" panose="02020603050405020304" pitchFamily="18" charset="0"/>
              </a:rPr>
              <a:t>Chiến lược định giá thấp cũng đòi hỏi một số một số điều kiện nhất định</a:t>
            </a:r>
            <a:r>
              <a:rPr lang="en-US" sz="1900" u="sng" dirty="0">
                <a:solidFill>
                  <a:schemeClr val="tx1"/>
                </a:solidFill>
                <a:latin typeface="Times New Roman" panose="02020603050405020304" pitchFamily="18" charset="0"/>
                <a:cs typeface="Times New Roman" panose="02020603050405020304" pitchFamily="18" charset="0"/>
              </a:rPr>
              <a:t>:</a:t>
            </a:r>
          </a:p>
          <a:p>
            <a:pPr lvl="0" algn="just">
              <a:lnSpc>
                <a:spcPct val="115000"/>
              </a:lnSpc>
            </a:pPr>
            <a:r>
              <a:rPr lang="en-US" sz="1900" dirty="0">
                <a:solidFill>
                  <a:schemeClr val="tx1"/>
                </a:solidFill>
                <a:latin typeface="Times New Roman" panose="02020603050405020304" pitchFamily="18" charset="0"/>
                <a:cs typeface="Times New Roman" panose="02020603050405020304" pitchFamily="18" charset="0"/>
              </a:rPr>
              <a:t>1. T</a:t>
            </a:r>
            <a:r>
              <a:rPr lang="vi-VN" sz="1900" dirty="0">
                <a:solidFill>
                  <a:schemeClr val="tx1"/>
                </a:solidFill>
                <a:latin typeface="Times New Roman" panose="02020603050405020304" pitchFamily="18" charset="0"/>
                <a:cs typeface="Times New Roman" panose="02020603050405020304" pitchFamily="18" charset="0"/>
              </a:rPr>
              <a:t>hị trường phải có độ nhạy cao về giá, để mức giá thấp thúc đẩy mở rộng thị trường. </a:t>
            </a:r>
            <a:r>
              <a:rPr lang="en-US" sz="1900" dirty="0">
                <a:solidFill>
                  <a:schemeClr val="tx1"/>
                </a:solidFill>
                <a:latin typeface="Times New Roman" panose="02020603050405020304" pitchFamily="18" charset="0"/>
                <a:cs typeface="Times New Roman" panose="02020603050405020304" pitchFamily="18" charset="0"/>
              </a:rPr>
              <a:t>2. C</a:t>
            </a:r>
            <a:r>
              <a:rPr lang="vi-VN" sz="1900" dirty="0">
                <a:solidFill>
                  <a:schemeClr val="tx1"/>
                </a:solidFill>
                <a:latin typeface="Times New Roman" panose="02020603050405020304" pitchFamily="18" charset="0"/>
                <a:cs typeface="Times New Roman" panose="02020603050405020304" pitchFamily="18" charset="0"/>
              </a:rPr>
              <a:t>hi phí sản xuất, phân phối phải giảm khi số lượng sản phẩm bán tăng lên.</a:t>
            </a:r>
            <a:endParaRPr lang="en-US" sz="1900" dirty="0">
              <a:solidFill>
                <a:schemeClr val="tx1"/>
              </a:solidFill>
              <a:latin typeface="Times New Roman" panose="02020603050405020304" pitchFamily="18" charset="0"/>
              <a:cs typeface="Times New Roman" panose="02020603050405020304" pitchFamily="18" charset="0"/>
            </a:endParaRPr>
          </a:p>
          <a:p>
            <a:pPr lvl="0" algn="just">
              <a:lnSpc>
                <a:spcPct val="115000"/>
              </a:lnSpc>
            </a:pPr>
            <a:r>
              <a:rPr lang="en-US" sz="1900" dirty="0">
                <a:solidFill>
                  <a:schemeClr val="tx1"/>
                </a:solidFill>
                <a:latin typeface="Times New Roman" panose="02020603050405020304" pitchFamily="18" charset="0"/>
                <a:cs typeface="Times New Roman" panose="02020603050405020304" pitchFamily="18" charset="0"/>
              </a:rPr>
              <a:t>3. G</a:t>
            </a:r>
            <a:r>
              <a:rPr lang="vi-VN" sz="1900" dirty="0">
                <a:solidFill>
                  <a:schemeClr val="tx1"/>
                </a:solidFill>
                <a:latin typeface="Times New Roman" panose="02020603050405020304" pitchFamily="18" charset="0"/>
                <a:cs typeface="Times New Roman" panose="02020603050405020304" pitchFamily="18" charset="0"/>
              </a:rPr>
              <a:t>iá thấp phải giúp </a:t>
            </a:r>
            <a:r>
              <a:rPr lang="en-US" sz="1900" dirty="0">
                <a:solidFill>
                  <a:schemeClr val="tx1"/>
                </a:solidFill>
                <a:latin typeface="Times New Roman" panose="02020603050405020304" pitchFamily="18" charset="0"/>
                <a:cs typeface="Times New Roman" panose="02020603050405020304" pitchFamily="18" charset="0"/>
              </a:rPr>
              <a:t>d</a:t>
            </a:r>
            <a:r>
              <a:rPr lang="vi-VN" sz="1900" dirty="0">
                <a:solidFill>
                  <a:schemeClr val="tx1"/>
                </a:solidFill>
                <a:latin typeface="Times New Roman" panose="02020603050405020304" pitchFamily="18" charset="0"/>
                <a:cs typeface="Times New Roman" panose="02020603050405020304" pitchFamily="18" charset="0"/>
              </a:rPr>
              <a:t>oanh nghiệp tránh được sự cạnh tranh và mức giá thâm nhập phải được duy trì để củng cố vị trí giá thấp của doanh nghiệp. </a:t>
            </a:r>
            <a:endParaRPr lang="en-US" sz="1900" dirty="0">
              <a:solidFill>
                <a:schemeClr val="tx1"/>
              </a:solidFill>
              <a:latin typeface="Times New Roman" panose="02020603050405020304" pitchFamily="18" charset="0"/>
              <a:cs typeface="Times New Roman" panose="02020603050405020304" pitchFamily="18" charset="0"/>
            </a:endParaRPr>
          </a:p>
          <a:p>
            <a:pPr lvl="0" algn="just">
              <a:lnSpc>
                <a:spcPct val="115000"/>
              </a:lnSpc>
            </a:pPr>
            <a:r>
              <a:rPr lang="vi-VN" sz="1900" dirty="0">
                <a:solidFill>
                  <a:srgbClr val="FF0000"/>
                </a:solidFill>
                <a:latin typeface="Times New Roman" panose="02020603050405020304" pitchFamily="18" charset="0"/>
                <a:cs typeface="Times New Roman" panose="02020603050405020304" pitchFamily="18" charset="0"/>
              </a:rPr>
              <a:t>Nếu không lợi thế về </a:t>
            </a:r>
            <a:r>
              <a:rPr lang="en-US" sz="1900" dirty="0" err="1">
                <a:solidFill>
                  <a:srgbClr val="FF0000"/>
                </a:solidFill>
                <a:latin typeface="Times New Roman" panose="02020603050405020304" pitchFamily="18" charset="0"/>
                <a:cs typeface="Times New Roman" panose="02020603050405020304" pitchFamily="18" charset="0"/>
              </a:rPr>
              <a:t>giá</a:t>
            </a:r>
            <a:r>
              <a:rPr lang="vi-VN" sz="1900" dirty="0">
                <a:solidFill>
                  <a:srgbClr val="FF0000"/>
                </a:solidFill>
                <a:latin typeface="Times New Roman" panose="02020603050405020304" pitchFamily="18" charset="0"/>
                <a:cs typeface="Times New Roman" panose="02020603050405020304" pitchFamily="18" charset="0"/>
              </a:rPr>
              <a:t> chỉ tồn tại nhất thời mà thôi. </a:t>
            </a:r>
            <a:endParaRPr sz="19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162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2F0BD-2207-4A99-BC7B-EA9756EAC2A2}"/>
              </a:ext>
            </a:extLst>
          </p:cNvPr>
          <p:cNvSpPr>
            <a:spLocks noGrp="1"/>
          </p:cNvSpPr>
          <p:nvPr>
            <p:ph type="title"/>
          </p:nvPr>
        </p:nvSpPr>
        <p:spPr>
          <a:xfrm>
            <a:off x="168576" y="78189"/>
            <a:ext cx="8520600" cy="549626"/>
          </a:xfrm>
        </p:spPr>
        <p:txBody>
          <a:bodyPr/>
          <a:lstStyle/>
          <a:p>
            <a:r>
              <a:rPr lang="en-GB"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vi-VN" b="1" u="sng"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Chiến lược định giá sản phẩm mới</a:t>
            </a:r>
            <a:endParaRPr lang="en-US" u="sng" dirty="0">
              <a:solidFill>
                <a:srgbClr val="FF6600"/>
              </a:solidFill>
            </a:endParaRPr>
          </a:p>
        </p:txBody>
      </p:sp>
      <p:sp>
        <p:nvSpPr>
          <p:cNvPr id="3" name="Google Shape;178;p31">
            <a:extLst>
              <a:ext uri="{FF2B5EF4-FFF2-40B4-BE49-F238E27FC236}">
                <a16:creationId xmlns:a16="http://schemas.microsoft.com/office/drawing/2014/main" xmlns="" id="{CD052773-C919-4A3F-9E8F-F20F5555BCB2}"/>
              </a:ext>
            </a:extLst>
          </p:cNvPr>
          <p:cNvSpPr txBox="1"/>
          <p:nvPr/>
        </p:nvSpPr>
        <p:spPr>
          <a:xfrm>
            <a:off x="3331597" y="1100404"/>
            <a:ext cx="5643827" cy="2080118"/>
          </a:xfrm>
          <a:prstGeom prst="rect">
            <a:avLst/>
          </a:prstGeom>
          <a:noFill/>
          <a:ln>
            <a:noFill/>
          </a:ln>
        </p:spPr>
        <p:txBody>
          <a:bodyPr spcFirstLastPara="1" wrap="square" lIns="91425" tIns="91425" rIns="91425" bIns="91425" anchor="t" anchorCtr="0">
            <a:noAutofit/>
          </a:bodyPr>
          <a:lstStyle/>
          <a:p>
            <a:pPr lvl="0" algn="just">
              <a:lnSpc>
                <a:spcPct val="115000"/>
              </a:lnSpc>
            </a:pPr>
            <a:r>
              <a:rPr lang="en-US" sz="1900" i="1" u="sng" dirty="0" err="1">
                <a:solidFill>
                  <a:schemeClr val="tx1">
                    <a:lumMod val="65000"/>
                    <a:lumOff val="35000"/>
                  </a:schemeClr>
                </a:solidFill>
                <a:latin typeface="Times New Roman" panose="02020603050405020304" pitchFamily="18" charset="0"/>
                <a:cs typeface="Times New Roman" panose="02020603050405020304" pitchFamily="18" charset="0"/>
              </a:rPr>
              <a:t>Ví</a:t>
            </a:r>
            <a:r>
              <a:rPr lang="en-US" sz="1900" i="1" u="sng"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900" i="1" u="sng" dirty="0" err="1">
                <a:solidFill>
                  <a:schemeClr val="tx1">
                    <a:lumMod val="65000"/>
                    <a:lumOff val="35000"/>
                  </a:schemeClr>
                </a:solidFill>
                <a:latin typeface="Times New Roman" panose="02020603050405020304" pitchFamily="18" charset="0"/>
                <a:cs typeface="Times New Roman" panose="02020603050405020304" pitchFamily="18" charset="0"/>
              </a:rPr>
              <a:t>dụ</a:t>
            </a:r>
            <a:r>
              <a:rPr lang="vi-VN" sz="1900" i="1" dirty="0">
                <a:solidFill>
                  <a:schemeClr val="tx1">
                    <a:lumMod val="65000"/>
                    <a:lumOff val="35000"/>
                  </a:schemeClr>
                </a:solidFill>
                <a:latin typeface="Times New Roman" panose="02020603050405020304" pitchFamily="18" charset="0"/>
                <a:cs typeface="Times New Roman" panose="02020603050405020304" pitchFamily="18" charset="0"/>
              </a:rPr>
              <a:t>: Chiến lược thâm nhập thị trường của Grab</a:t>
            </a:r>
            <a:endParaRPr lang="en-US" sz="1900" i="1" dirty="0">
              <a:solidFill>
                <a:schemeClr val="tx1">
                  <a:lumMod val="65000"/>
                  <a:lumOff val="35000"/>
                </a:schemeClr>
              </a:solidFill>
              <a:latin typeface="Times New Roman" panose="02020603050405020304" pitchFamily="18" charset="0"/>
              <a:cs typeface="Times New Roman" panose="02020603050405020304" pitchFamily="18" charset="0"/>
            </a:endParaRPr>
          </a:p>
          <a:p>
            <a:pPr lvl="0" algn="just">
              <a:lnSpc>
                <a:spcPct val="115000"/>
              </a:lnSpc>
            </a:pPr>
            <a:r>
              <a:rPr lang="vi-VN" sz="1900" i="1" dirty="0">
                <a:solidFill>
                  <a:schemeClr val="tx1">
                    <a:lumMod val="65000"/>
                    <a:lumOff val="35000"/>
                  </a:schemeClr>
                </a:solidFill>
                <a:latin typeface="Times New Roman" panose="02020603050405020304" pitchFamily="18" charset="0"/>
                <a:cs typeface="Times New Roman" panose="02020603050405020304" pitchFamily="18" charset="0"/>
              </a:rPr>
              <a:t> Vào ngày </a:t>
            </a:r>
            <a:r>
              <a:rPr lang="en-US" sz="1900" i="1" dirty="0" err="1">
                <a:solidFill>
                  <a:schemeClr val="tx1">
                    <a:lumMod val="65000"/>
                    <a:lumOff val="35000"/>
                  </a:schemeClr>
                </a:solidFill>
                <a:latin typeface="Times New Roman" panose="02020603050405020304" pitchFamily="18" charset="0"/>
                <a:cs typeface="Times New Roman" panose="02020603050405020304" pitchFamily="18" charset="0"/>
              </a:rPr>
              <a:t>tháng</a:t>
            </a:r>
            <a:r>
              <a:rPr lang="en-US" sz="19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vi-VN" sz="1900" i="1" dirty="0">
                <a:solidFill>
                  <a:schemeClr val="tx1">
                    <a:lumMod val="65000"/>
                    <a:lumOff val="35000"/>
                  </a:schemeClr>
                </a:solidFill>
                <a:latin typeface="Times New Roman" panose="02020603050405020304" pitchFamily="18" charset="0"/>
                <a:cs typeface="Times New Roman" panose="02020603050405020304" pitchFamily="18" charset="0"/>
              </a:rPr>
              <a:t>2/2014, ứng dụng đã có mặt tại Việt Nam với tên gọi GrabTaxi. Và sau gần 2 năm hoạt động tại Việt Nam với hàng loạt dịch vụ, như: GrabTaxi, GrabBike, GrabCar, GrabExpress ra đời phục vụ cho mọi nhu cầu di chuyển của người dân Việt Nam. </a:t>
            </a:r>
            <a:endParaRPr sz="1900" i="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5D32B8F4-F14E-4C7E-A150-0ED3067B6AC6}"/>
              </a:ext>
            </a:extLst>
          </p:cNvPr>
          <p:cNvPicPr>
            <a:picLocks noChangeAspect="1"/>
          </p:cNvPicPr>
          <p:nvPr/>
        </p:nvPicPr>
        <p:blipFill>
          <a:blip r:embed="rId2"/>
          <a:stretch>
            <a:fillRect/>
          </a:stretch>
        </p:blipFill>
        <p:spPr>
          <a:xfrm>
            <a:off x="230587" y="1236972"/>
            <a:ext cx="3101010" cy="1921092"/>
          </a:xfrm>
          <a:prstGeom prst="rect">
            <a:avLst/>
          </a:prstGeom>
        </p:spPr>
      </p:pic>
      <p:sp>
        <p:nvSpPr>
          <p:cNvPr id="6" name="TextBox 5">
            <a:extLst>
              <a:ext uri="{FF2B5EF4-FFF2-40B4-BE49-F238E27FC236}">
                <a16:creationId xmlns:a16="http://schemas.microsoft.com/office/drawing/2014/main" xmlns="" id="{EF308BA5-0077-4E2B-8C99-AC80CD99D6A6}"/>
              </a:ext>
            </a:extLst>
          </p:cNvPr>
          <p:cNvSpPr txBox="1"/>
          <p:nvPr/>
        </p:nvSpPr>
        <p:spPr>
          <a:xfrm>
            <a:off x="168576" y="658537"/>
            <a:ext cx="5050493" cy="483017"/>
          </a:xfrm>
          <a:prstGeom prst="rect">
            <a:avLst/>
          </a:prstGeom>
          <a:noFill/>
        </p:spPr>
        <p:txBody>
          <a:bodyPr wrap="square" rtlCol="0">
            <a:spAutoFit/>
          </a:bodyPr>
          <a:lstStyle/>
          <a:p>
            <a:pPr algn="just">
              <a:lnSpc>
                <a:spcPct val="115000"/>
              </a:lnSpc>
            </a:pPr>
            <a:r>
              <a:rPr lang="vi-VN" sz="2400" b="1" dirty="0">
                <a:solidFill>
                  <a:srgbClr val="0070C0"/>
                </a:solidFill>
                <a:latin typeface="Times New Roman" panose="02020603050405020304" pitchFamily="18" charset="0"/>
                <a:cs typeface="Times New Roman" panose="02020603050405020304" pitchFamily="18" charset="0"/>
              </a:rPr>
              <a:t>1.</a:t>
            </a:r>
            <a:r>
              <a:rPr lang="en-US" sz="2400" b="1" dirty="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Times New Roman" panose="02020603050405020304" pitchFamily="18" charset="0"/>
                <a:cs typeface="Times New Roman" panose="02020603050405020304" pitchFamily="18" charset="0"/>
              </a:rPr>
              <a:t>Định giá </a:t>
            </a:r>
            <a:r>
              <a:rPr lang="en-US" sz="2400" b="1" dirty="0" err="1">
                <a:solidFill>
                  <a:srgbClr val="0070C0"/>
                </a:solidFill>
                <a:latin typeface="Times New Roman" panose="02020603050405020304" pitchFamily="18" charset="0"/>
                <a:cs typeface="Times New Roman" panose="02020603050405020304" pitchFamily="18" charset="0"/>
              </a:rPr>
              <a:t>thâm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nhập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thị</a:t>
            </a:r>
            <a:r>
              <a:rPr lang="en-US" sz="2400" b="1" dirty="0">
                <a:solidFill>
                  <a:srgbClr val="0070C0"/>
                </a:solidFill>
                <a:latin typeface="Times New Roman" panose="02020603050405020304" pitchFamily="18" charset="0"/>
                <a:cs typeface="Times New Roman" panose="02020603050405020304" pitchFamily="18" charset="0"/>
              </a:rPr>
              <a:t> tr</a:t>
            </a:r>
            <a:r>
              <a:rPr lang="vi-VN" sz="2400" b="1" dirty="0">
                <a:solidFill>
                  <a:srgbClr val="0070C0"/>
                </a:solidFill>
                <a:latin typeface="Times New Roman" panose="02020603050405020304" pitchFamily="18" charset="0"/>
                <a:cs typeface="Times New Roman" panose="02020603050405020304" pitchFamily="18" charset="0"/>
              </a:rPr>
              <a:t>ư</a:t>
            </a:r>
            <a:r>
              <a:rPr lang="en-US" sz="2400" b="1" dirty="0" err="1">
                <a:solidFill>
                  <a:srgbClr val="0070C0"/>
                </a:solidFill>
                <a:latin typeface="Times New Roman" panose="02020603050405020304" pitchFamily="18" charset="0"/>
                <a:cs typeface="Times New Roman" panose="02020603050405020304" pitchFamily="18" charset="0"/>
              </a:rPr>
              <a:t>ờng</a:t>
            </a:r>
            <a:r>
              <a:rPr lang="vi-VN" sz="2400" b="1" dirty="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Google Shape;178;p31">
            <a:extLst>
              <a:ext uri="{FF2B5EF4-FFF2-40B4-BE49-F238E27FC236}">
                <a16:creationId xmlns:a16="http://schemas.microsoft.com/office/drawing/2014/main" xmlns="" id="{972202C6-2DA7-41BF-AD2F-5C3E99EC3650}"/>
              </a:ext>
            </a:extLst>
          </p:cNvPr>
          <p:cNvSpPr txBox="1"/>
          <p:nvPr/>
        </p:nvSpPr>
        <p:spPr>
          <a:xfrm>
            <a:off x="168576" y="3275940"/>
            <a:ext cx="8806848" cy="1712335"/>
          </a:xfrm>
          <a:prstGeom prst="rect">
            <a:avLst/>
          </a:prstGeom>
          <a:noFill/>
          <a:ln>
            <a:noFill/>
          </a:ln>
        </p:spPr>
        <p:txBody>
          <a:bodyPr spcFirstLastPara="1" wrap="square" lIns="91425" tIns="91425" rIns="91425" bIns="91425" anchor="t" anchorCtr="0">
            <a:noAutofit/>
          </a:bodyPr>
          <a:lstStyle/>
          <a:p>
            <a:pPr lvl="0" algn="just">
              <a:lnSpc>
                <a:spcPct val="115000"/>
              </a:lnSpc>
            </a:pPr>
            <a:r>
              <a:rPr lang="vi-VN" sz="1900" i="1" dirty="0">
                <a:solidFill>
                  <a:schemeClr val="tx1">
                    <a:lumMod val="65000"/>
                    <a:lumOff val="35000"/>
                  </a:schemeClr>
                </a:solidFill>
                <a:latin typeface="Times New Roman" panose="02020603050405020304" pitchFamily="18" charset="0"/>
                <a:cs typeface="Times New Roman" panose="02020603050405020304" pitchFamily="18" charset="0"/>
              </a:rPr>
              <a:t>Thời điểm Grab vào </a:t>
            </a:r>
            <a:r>
              <a:rPr lang="en-US" sz="1900" i="1" dirty="0">
                <a:solidFill>
                  <a:schemeClr val="tx1">
                    <a:lumMod val="65000"/>
                    <a:lumOff val="35000"/>
                  </a:schemeClr>
                </a:solidFill>
                <a:latin typeface="Times New Roman" panose="02020603050405020304" pitchFamily="18" charset="0"/>
                <a:cs typeface="Times New Roman" panose="02020603050405020304" pitchFamily="18" charset="0"/>
              </a:rPr>
              <a:t>VN </a:t>
            </a:r>
            <a:r>
              <a:rPr lang="vi-VN" sz="1900" i="1" dirty="0">
                <a:solidFill>
                  <a:schemeClr val="tx1">
                    <a:lumMod val="65000"/>
                    <a:lumOff val="35000"/>
                  </a:schemeClr>
                </a:solidFill>
                <a:latin typeface="Times New Roman" panose="02020603050405020304" pitchFamily="18" charset="0"/>
                <a:cs typeface="Times New Roman" panose="02020603050405020304" pitchFamily="18" charset="0"/>
              </a:rPr>
              <a:t>là lúc Uber đã vào trước và có ưu thế hơn. Khi đó, Grab là cái tên hoàn toàn xa lạ với thị trường </a:t>
            </a:r>
            <a:r>
              <a:rPr lang="en-US" sz="1900" i="1" dirty="0">
                <a:solidFill>
                  <a:schemeClr val="tx1">
                    <a:lumMod val="65000"/>
                    <a:lumOff val="35000"/>
                  </a:schemeClr>
                </a:solidFill>
                <a:latin typeface="Times New Roman" panose="02020603050405020304" pitchFamily="18" charset="0"/>
                <a:cs typeface="Times New Roman" panose="02020603050405020304" pitchFamily="18" charset="0"/>
              </a:rPr>
              <a:t>VN, </a:t>
            </a:r>
            <a:r>
              <a:rPr lang="en-US" sz="1900" i="1" dirty="0" err="1">
                <a:solidFill>
                  <a:schemeClr val="tx1">
                    <a:lumMod val="65000"/>
                    <a:lumOff val="35000"/>
                  </a:schemeClr>
                </a:solidFill>
                <a:latin typeface="Times New Roman" panose="02020603050405020304" pitchFamily="18" charset="0"/>
                <a:cs typeface="Times New Roman" panose="02020603050405020304" pitchFamily="18" charset="0"/>
              </a:rPr>
              <a:t>khi</a:t>
            </a:r>
            <a:r>
              <a:rPr lang="en-US" sz="19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900" i="1" dirty="0" err="1">
                <a:solidFill>
                  <a:schemeClr val="tx1">
                    <a:lumMod val="65000"/>
                    <a:lumOff val="35000"/>
                  </a:schemeClr>
                </a:solidFill>
                <a:latin typeface="Times New Roman" panose="02020603050405020304" pitchFamily="18" charset="0"/>
                <a:cs typeface="Times New Roman" panose="02020603050405020304" pitchFamily="18" charset="0"/>
              </a:rPr>
              <a:t>đó</a:t>
            </a:r>
            <a:r>
              <a:rPr lang="vi-VN" sz="1900" i="1" dirty="0">
                <a:solidFill>
                  <a:schemeClr val="tx1">
                    <a:lumMod val="65000"/>
                    <a:lumOff val="35000"/>
                  </a:schemeClr>
                </a:solidFill>
                <a:latin typeface="Times New Roman" panose="02020603050405020304" pitchFamily="18" charset="0"/>
                <a:cs typeface="Times New Roman" panose="02020603050405020304" pitchFamily="18" charset="0"/>
              </a:rPr>
              <a:t> Grab lựa chọn chiến lược thâm nhập nhanh – là chiến lược thâm nhập thị trường trong thời gian ngắn, doanh nghiệp đưa sản phẩm ra thị trường ngay từ đầu với mức giá thấp nhưng vẫn đầu tư nhiều cho các hoạt động quảng bá.</a:t>
            </a:r>
            <a:endParaRPr sz="1900" i="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887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p34"/>
          <p:cNvSpPr/>
          <p:nvPr/>
        </p:nvSpPr>
        <p:spPr>
          <a:xfrm>
            <a:off x="0" y="0"/>
            <a:ext cx="9144000" cy="5143500"/>
          </a:xfrm>
          <a:prstGeom prst="rect">
            <a:avLst/>
          </a:prstGeom>
          <a:solidFill>
            <a:srgbClr val="566579">
              <a:alpha val="857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34"/>
          <p:cNvSpPr txBox="1"/>
          <p:nvPr/>
        </p:nvSpPr>
        <p:spPr>
          <a:xfrm>
            <a:off x="3124863" y="1257514"/>
            <a:ext cx="5693134" cy="2392350"/>
          </a:xfrm>
          <a:prstGeom prst="rect">
            <a:avLst/>
          </a:prstGeom>
          <a:solidFill>
            <a:srgbClr val="EE795B"/>
          </a:solidFill>
          <a:ln>
            <a:noFill/>
          </a:ln>
        </p:spPr>
        <p:txBody>
          <a:bodyPr spcFirstLastPara="1" wrap="square" lIns="91425" tIns="91425" rIns="91425" bIns="91425" anchor="t" anchorCtr="0">
            <a:noAutofit/>
          </a:bodyPr>
          <a:lstStyle/>
          <a:p>
            <a:pPr lvl="0" algn="just"/>
            <a:r>
              <a:rPr lang="vi-VN" sz="2000" dirty="0">
                <a:solidFill>
                  <a:srgbClr val="FFFFFF"/>
                </a:solidFill>
                <a:latin typeface="Times New Roman" panose="02020603050405020304" pitchFamily="18" charset="0"/>
                <a:cs typeface="Times New Roman" panose="02020603050405020304" pitchFamily="18" charset="0"/>
              </a:rPr>
              <a:t>Thường phải thay đổi khi sản phẩm là một phần của tổ hợp sản phẩm. Trong trường hợp này doanh nghiệp chú trọng một tập hợp giá có khả năng tối đa hoá lợi nhuận trên toàn bộ tổ hợp sản phẩm. Việc định giá rất khó vì các sản phẩm khác nhau nhưng có nhu cầu thị trường và chi phí liên quan đến nhau, đồng thời phải đối mặt với nhiều mức độ cạnh tranh khác nhau. </a:t>
            </a:r>
            <a:endParaRPr lang="en-US" sz="2000" dirty="0">
              <a:solidFill>
                <a:srgbClr val="FFFFFF"/>
              </a:solidFill>
              <a:latin typeface="Times New Roman" panose="02020603050405020304" pitchFamily="18" charset="0"/>
              <a:cs typeface="Times New Roman" panose="02020603050405020304" pitchFamily="18" charset="0"/>
            </a:endParaRPr>
          </a:p>
        </p:txBody>
      </p:sp>
      <p:sp>
        <p:nvSpPr>
          <p:cNvPr id="275" name="Google Shape;275;p34"/>
          <p:cNvSpPr txBox="1"/>
          <p:nvPr/>
        </p:nvSpPr>
        <p:spPr>
          <a:xfrm>
            <a:off x="55659" y="0"/>
            <a:ext cx="6528022" cy="727705"/>
          </a:xfrm>
          <a:prstGeom prst="rect">
            <a:avLst/>
          </a:prstGeom>
          <a:noFill/>
          <a:ln>
            <a:noFill/>
          </a:ln>
        </p:spPr>
        <p:txBody>
          <a:bodyPr spcFirstLastPara="1" wrap="square" lIns="91425" tIns="91425" rIns="91425" bIns="91425" anchor="t" anchorCtr="0">
            <a:noAutofit/>
          </a:bodyPr>
          <a:lstStyle/>
          <a:p>
            <a:pPr lvl="0" algn="ctr"/>
            <a:r>
              <a:rPr lang="vi-VN" sz="2600" b="1" u="sng" dirty="0">
                <a:solidFill>
                  <a:srgbClr val="FFFFFF"/>
                </a:solidFill>
                <a:effectLst>
                  <a:outerShdw blurRad="38100" dist="38100" dir="2700000" algn="tl">
                    <a:srgbClr val="000000">
                      <a:alpha val="43137"/>
                    </a:srgbClr>
                  </a:outerShdw>
                </a:effectLst>
                <a:latin typeface="+mj-lt"/>
                <a:ea typeface="Trebuchet MS"/>
                <a:cs typeface="Trebuchet MS"/>
                <a:sym typeface="Trebuchet MS"/>
              </a:rPr>
              <a:t>II. Chiến lược định giá hỗn hợp sản phẩm</a:t>
            </a:r>
          </a:p>
          <a:p>
            <a:pPr lvl="0" algn="ctr"/>
            <a:endParaRPr sz="2600" b="1" dirty="0">
              <a:solidFill>
                <a:srgbClr val="FFFFFF"/>
              </a:solidFill>
              <a:latin typeface="+mj-lt"/>
              <a:ea typeface="Trebuchet MS"/>
              <a:cs typeface="Trebuchet MS"/>
              <a:sym typeface="Trebuchet MS"/>
            </a:endParaRPr>
          </a:p>
        </p:txBody>
      </p:sp>
      <p:pic>
        <p:nvPicPr>
          <p:cNvPr id="5" name="Picture 4">
            <a:extLst>
              <a:ext uri="{FF2B5EF4-FFF2-40B4-BE49-F238E27FC236}">
                <a16:creationId xmlns:a16="http://schemas.microsoft.com/office/drawing/2014/main" xmlns="" id="{1B02CC9D-2568-4367-B44E-92825FBC9F77}"/>
              </a:ext>
            </a:extLst>
          </p:cNvPr>
          <p:cNvPicPr>
            <a:picLocks noChangeAspect="1"/>
          </p:cNvPicPr>
          <p:nvPr/>
        </p:nvPicPr>
        <p:blipFill>
          <a:blip r:embed="rId4"/>
          <a:stretch>
            <a:fillRect/>
          </a:stretch>
        </p:blipFill>
        <p:spPr>
          <a:xfrm>
            <a:off x="55659" y="1431235"/>
            <a:ext cx="3506525" cy="239235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p34"/>
          <p:cNvSpPr/>
          <p:nvPr/>
        </p:nvSpPr>
        <p:spPr>
          <a:xfrm>
            <a:off x="0" y="0"/>
            <a:ext cx="9144000" cy="5143500"/>
          </a:xfrm>
          <a:prstGeom prst="rect">
            <a:avLst/>
          </a:prstGeom>
          <a:solidFill>
            <a:srgbClr val="566579">
              <a:alpha val="857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34"/>
          <p:cNvSpPr txBox="1"/>
          <p:nvPr/>
        </p:nvSpPr>
        <p:spPr>
          <a:xfrm>
            <a:off x="2871919" y="605507"/>
            <a:ext cx="5993787" cy="1966242"/>
          </a:xfrm>
          <a:prstGeom prst="rect">
            <a:avLst/>
          </a:prstGeom>
          <a:solidFill>
            <a:srgbClr val="EE795B"/>
          </a:solidFill>
          <a:ln>
            <a:noFill/>
          </a:ln>
        </p:spPr>
        <p:txBody>
          <a:bodyPr spcFirstLastPara="1" wrap="square" lIns="91425" tIns="91425" rIns="91425" bIns="91425" anchor="t" anchorCtr="0">
            <a:noAutofit/>
          </a:bodyPr>
          <a:lstStyle/>
          <a:p>
            <a:pPr lvl="0" algn="just"/>
            <a:r>
              <a:rPr lang="en-US" sz="2000" u="sng" dirty="0">
                <a:solidFill>
                  <a:srgbClr val="FFFFFF"/>
                </a:solidFill>
                <a:latin typeface="Times New Roman" panose="02020603050405020304" pitchFamily="18" charset="0"/>
                <a:cs typeface="Times New Roman" panose="02020603050405020304" pitchFamily="18" charset="0"/>
              </a:rPr>
              <a:t>1. </a:t>
            </a:r>
            <a:r>
              <a:rPr lang="vi-VN" sz="2000" u="sng" dirty="0">
                <a:solidFill>
                  <a:srgbClr val="FFFFFF"/>
                </a:solidFill>
                <a:latin typeface="Times New Roman" panose="02020603050405020304" pitchFamily="18" charset="0"/>
                <a:cs typeface="Times New Roman" panose="02020603050405020304" pitchFamily="18" charset="0"/>
              </a:rPr>
              <a:t>Định giá dòng sản phẩm:</a:t>
            </a:r>
            <a:r>
              <a:rPr lang="vi-VN" sz="2000" dirty="0">
                <a:solidFill>
                  <a:srgbClr val="FFFFFF"/>
                </a:solidFill>
                <a:latin typeface="Times New Roman" panose="02020603050405020304" pitchFamily="18" charset="0"/>
                <a:cs typeface="Times New Roman" panose="02020603050405020304" pitchFamily="18" charset="0"/>
              </a:rPr>
              <a:t> Ban quản trị phải quyết định các bước giá </a:t>
            </a:r>
            <a:r>
              <a:rPr lang="en-US" sz="2000" dirty="0" err="1">
                <a:solidFill>
                  <a:srgbClr val="FFFFFF"/>
                </a:solidFill>
                <a:latin typeface="Times New Roman" panose="02020603050405020304" pitchFamily="18" charset="0"/>
                <a:cs typeface="Times New Roman" panose="02020603050405020304" pitchFamily="18" charset="0"/>
              </a:rPr>
              <a:t>gi</a:t>
            </a:r>
            <a:r>
              <a:rPr lang="vi-VN" sz="2000" dirty="0">
                <a:solidFill>
                  <a:srgbClr val="FFFFFF"/>
                </a:solidFill>
                <a:latin typeface="Times New Roman" panose="02020603050405020304" pitchFamily="18" charset="0"/>
                <a:cs typeface="Times New Roman" panose="02020603050405020304" pitchFamily="18" charset="0"/>
              </a:rPr>
              <a:t>ữa những dòng sản phẩm khác nhau trong cùng một dòng sản phẩm. Các bước giá nên tính đến sự chênh lệch về chi phí giữa những dòng sản phẩm cùng dòng. Tính đến sự khác nhau trong nhận thức người tiêu dùng về giá trị của các thuộc tính khác nhau </a:t>
            </a:r>
            <a:endParaRPr lang="en-GB" sz="2000" dirty="0">
              <a:solidFill>
                <a:srgbClr val="FFFFFF"/>
              </a:solidFill>
              <a:latin typeface="Times New Roman" panose="02020603050405020304" pitchFamily="18" charset="0"/>
              <a:cs typeface="Times New Roman" panose="02020603050405020304" pitchFamily="18" charset="0"/>
            </a:endParaRPr>
          </a:p>
        </p:txBody>
      </p:sp>
      <p:sp>
        <p:nvSpPr>
          <p:cNvPr id="275" name="Google Shape;275;p34"/>
          <p:cNvSpPr txBox="1"/>
          <p:nvPr/>
        </p:nvSpPr>
        <p:spPr>
          <a:xfrm>
            <a:off x="55659" y="0"/>
            <a:ext cx="6528022" cy="727705"/>
          </a:xfrm>
          <a:prstGeom prst="rect">
            <a:avLst/>
          </a:prstGeom>
          <a:noFill/>
          <a:ln>
            <a:noFill/>
          </a:ln>
        </p:spPr>
        <p:txBody>
          <a:bodyPr spcFirstLastPara="1" wrap="square" lIns="91425" tIns="91425" rIns="91425" bIns="91425" anchor="t" anchorCtr="0">
            <a:noAutofit/>
          </a:bodyPr>
          <a:lstStyle/>
          <a:p>
            <a:pPr lvl="0" algn="ctr"/>
            <a:r>
              <a:rPr lang="vi-VN" sz="2600" b="1" u="sng" dirty="0">
                <a:solidFill>
                  <a:srgbClr val="FFFFFF"/>
                </a:solidFill>
                <a:effectLst>
                  <a:outerShdw blurRad="38100" dist="38100" dir="2700000" algn="tl">
                    <a:srgbClr val="000000">
                      <a:alpha val="43137"/>
                    </a:srgbClr>
                  </a:outerShdw>
                </a:effectLst>
                <a:latin typeface="+mj-lt"/>
                <a:ea typeface="Trebuchet MS"/>
                <a:cs typeface="Trebuchet MS"/>
                <a:sym typeface="Trebuchet MS"/>
              </a:rPr>
              <a:t>II. Chiến lược định giá hỗn hợp sản phẩm</a:t>
            </a:r>
          </a:p>
          <a:p>
            <a:pPr lvl="0" algn="ctr"/>
            <a:endParaRPr sz="2600" b="1" dirty="0">
              <a:solidFill>
                <a:srgbClr val="FFFFFF"/>
              </a:solidFill>
              <a:latin typeface="+mj-lt"/>
              <a:ea typeface="Trebuchet MS"/>
              <a:cs typeface="Trebuchet MS"/>
              <a:sym typeface="Trebuchet MS"/>
            </a:endParaRPr>
          </a:p>
        </p:txBody>
      </p:sp>
      <p:pic>
        <p:nvPicPr>
          <p:cNvPr id="5" name="Picture 4">
            <a:extLst>
              <a:ext uri="{FF2B5EF4-FFF2-40B4-BE49-F238E27FC236}">
                <a16:creationId xmlns:a16="http://schemas.microsoft.com/office/drawing/2014/main" xmlns="" id="{1B02CC9D-2568-4367-B44E-92825FBC9F77}"/>
              </a:ext>
            </a:extLst>
          </p:cNvPr>
          <p:cNvPicPr>
            <a:picLocks noChangeAspect="1"/>
          </p:cNvPicPr>
          <p:nvPr/>
        </p:nvPicPr>
        <p:blipFill>
          <a:blip r:embed="rId4"/>
          <a:stretch>
            <a:fillRect/>
          </a:stretch>
        </p:blipFill>
        <p:spPr>
          <a:xfrm>
            <a:off x="230591" y="605505"/>
            <a:ext cx="2625786" cy="1966243"/>
          </a:xfrm>
          <a:prstGeom prst="rect">
            <a:avLst/>
          </a:prstGeom>
        </p:spPr>
      </p:pic>
      <p:pic>
        <p:nvPicPr>
          <p:cNvPr id="9" name="Picture 8">
            <a:extLst>
              <a:ext uri="{FF2B5EF4-FFF2-40B4-BE49-F238E27FC236}">
                <a16:creationId xmlns:a16="http://schemas.microsoft.com/office/drawing/2014/main" xmlns="" id="{BAE10970-FB0E-44A3-823C-77EBD5A350B1}"/>
              </a:ext>
            </a:extLst>
          </p:cNvPr>
          <p:cNvPicPr>
            <a:picLocks noChangeAspect="1"/>
          </p:cNvPicPr>
          <p:nvPr/>
        </p:nvPicPr>
        <p:blipFill>
          <a:blip r:embed="rId5"/>
          <a:stretch>
            <a:fillRect/>
          </a:stretch>
        </p:blipFill>
        <p:spPr>
          <a:xfrm>
            <a:off x="230591" y="2957884"/>
            <a:ext cx="2673489" cy="1868557"/>
          </a:xfrm>
          <a:prstGeom prst="rect">
            <a:avLst/>
          </a:prstGeom>
        </p:spPr>
      </p:pic>
      <p:sp>
        <p:nvSpPr>
          <p:cNvPr id="30" name="Google Shape;274;p34">
            <a:extLst>
              <a:ext uri="{FF2B5EF4-FFF2-40B4-BE49-F238E27FC236}">
                <a16:creationId xmlns:a16="http://schemas.microsoft.com/office/drawing/2014/main" xmlns="" id="{048EC115-9503-4D4D-9673-EA099CEF14E1}"/>
              </a:ext>
            </a:extLst>
          </p:cNvPr>
          <p:cNvSpPr txBox="1"/>
          <p:nvPr/>
        </p:nvSpPr>
        <p:spPr>
          <a:xfrm>
            <a:off x="2904081" y="2957885"/>
            <a:ext cx="5961626" cy="1868556"/>
          </a:xfrm>
          <a:prstGeom prst="rect">
            <a:avLst/>
          </a:prstGeom>
          <a:solidFill>
            <a:srgbClr val="EE795B"/>
          </a:solidFill>
          <a:ln>
            <a:noFill/>
          </a:ln>
        </p:spPr>
        <p:txBody>
          <a:bodyPr spcFirstLastPara="1" wrap="square" lIns="91425" tIns="91425" rIns="91425" bIns="91425" anchor="t" anchorCtr="0">
            <a:noAutofit/>
          </a:bodyPr>
          <a:lstStyle/>
          <a:p>
            <a:pPr lvl="0" algn="just"/>
            <a:r>
              <a:rPr lang="en-US" sz="2000" u="sng" dirty="0">
                <a:solidFill>
                  <a:srgbClr val="FFFFFF"/>
                </a:solidFill>
                <a:latin typeface="Times New Roman" panose="02020603050405020304" pitchFamily="18" charset="0"/>
                <a:cs typeface="Times New Roman" panose="02020603050405020304" pitchFamily="18" charset="0"/>
              </a:rPr>
              <a:t>2. </a:t>
            </a:r>
            <a:r>
              <a:rPr lang="vi-VN" sz="2000" u="sng" dirty="0">
                <a:solidFill>
                  <a:srgbClr val="FFFFFF"/>
                </a:solidFill>
                <a:latin typeface="Times New Roman" panose="02020603050405020304" pitchFamily="18" charset="0"/>
                <a:cs typeface="Times New Roman" panose="02020603050405020304" pitchFamily="18" charset="0"/>
              </a:rPr>
              <a:t>Định giá sản phẩm tuỳ chọn:</a:t>
            </a:r>
            <a:r>
              <a:rPr lang="vi-VN"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Định</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giá</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cho</a:t>
            </a:r>
            <a:r>
              <a:rPr lang="en-US" sz="2000" dirty="0">
                <a:solidFill>
                  <a:srgbClr val="FFFFFF"/>
                </a:solidFill>
                <a:latin typeface="Times New Roman" panose="02020603050405020304" pitchFamily="18" charset="0"/>
                <a:cs typeface="Times New Roman" panose="02020603050405020304" pitchFamily="18" charset="0"/>
              </a:rPr>
              <a:t> </a:t>
            </a:r>
            <a:r>
              <a:rPr lang="vi-VN" sz="2000" dirty="0">
                <a:solidFill>
                  <a:srgbClr val="FFFFFF"/>
                </a:solidFill>
                <a:latin typeface="Times New Roman" panose="02020603050405020304" pitchFamily="18" charset="0"/>
                <a:cs typeface="Times New Roman" panose="02020603050405020304" pitchFamily="18" charset="0"/>
              </a:rPr>
              <a:t>những sản phẩm tuỳ chọn hoặc phụ kiện đi kèm th</a:t>
            </a:r>
            <a:r>
              <a:rPr lang="en-US" sz="2000" dirty="0" err="1">
                <a:solidFill>
                  <a:srgbClr val="FFFFFF"/>
                </a:solidFill>
                <a:latin typeface="Times New Roman" panose="02020603050405020304" pitchFamily="18" charset="0"/>
                <a:cs typeface="Times New Roman" panose="02020603050405020304" pitchFamily="18" charset="0"/>
              </a:rPr>
              <a:t>eo</a:t>
            </a:r>
            <a:r>
              <a:rPr lang="vi-VN" sz="2000" dirty="0">
                <a:solidFill>
                  <a:srgbClr val="FFFFFF"/>
                </a:solidFill>
                <a:latin typeface="Times New Roman" panose="02020603050405020304" pitchFamily="18" charset="0"/>
                <a:cs typeface="Times New Roman" panose="02020603050405020304" pitchFamily="18" charset="0"/>
              </a:rPr>
              <a:t> sản phẩm chính</a:t>
            </a:r>
            <a:r>
              <a:rPr lang="en-US" sz="2000" dirty="0">
                <a:solidFill>
                  <a:srgbClr val="FFFFFF"/>
                </a:solidFill>
                <a:latin typeface="Times New Roman" panose="02020603050405020304" pitchFamily="18" charset="0"/>
                <a:cs typeface="Times New Roman" panose="02020603050405020304" pitchFamily="18" charset="0"/>
              </a:rPr>
              <a:t>.</a:t>
            </a:r>
          </a:p>
          <a:p>
            <a:pPr lvl="0" algn="just"/>
            <a:r>
              <a:rPr lang="vi-VN" sz="2000" i="1" u="sng" dirty="0">
                <a:solidFill>
                  <a:srgbClr val="FFFFFF"/>
                </a:solidFill>
                <a:latin typeface="Times New Roman" panose="02020603050405020304" pitchFamily="18" charset="0"/>
                <a:cs typeface="Times New Roman" panose="02020603050405020304" pitchFamily="18" charset="0"/>
              </a:rPr>
              <a:t>Ví dụ:</a:t>
            </a:r>
            <a:r>
              <a:rPr lang="vi-VN" sz="2000" i="1" dirty="0">
                <a:solidFill>
                  <a:srgbClr val="FFFFFF"/>
                </a:solidFill>
                <a:latin typeface="Times New Roman" panose="02020603050405020304" pitchFamily="18" charset="0"/>
                <a:cs typeface="Times New Roman" panose="02020603050405020304" pitchFamily="18" charset="0"/>
              </a:rPr>
              <a:t> Một người mua xe hơi có thể đặt thêm hệ thống định toàn cầu, hệ thống giải trí cao cấp</a:t>
            </a:r>
            <a:endParaRPr lang="en-US" sz="2000" i="1" dirty="0">
              <a:solidFill>
                <a:srgbClr val="FFFFFF"/>
              </a:solidFill>
              <a:latin typeface="Times New Roman" panose="02020603050405020304" pitchFamily="18" charset="0"/>
              <a:cs typeface="Times New Roman" panose="02020603050405020304" pitchFamily="18" charset="0"/>
            </a:endParaRPr>
          </a:p>
          <a:p>
            <a:pPr lvl="0" algn="just"/>
            <a:endParaRPr lang="en-GB" sz="20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999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p34"/>
          <p:cNvSpPr/>
          <p:nvPr/>
        </p:nvSpPr>
        <p:spPr>
          <a:xfrm>
            <a:off x="0" y="0"/>
            <a:ext cx="9144000" cy="5143500"/>
          </a:xfrm>
          <a:prstGeom prst="rect">
            <a:avLst/>
          </a:prstGeom>
          <a:solidFill>
            <a:srgbClr val="566579">
              <a:alpha val="857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34"/>
          <p:cNvSpPr txBox="1"/>
          <p:nvPr/>
        </p:nvSpPr>
        <p:spPr>
          <a:xfrm>
            <a:off x="2840115" y="540690"/>
            <a:ext cx="6160762" cy="4484534"/>
          </a:xfrm>
          <a:prstGeom prst="rect">
            <a:avLst/>
          </a:prstGeom>
          <a:solidFill>
            <a:srgbClr val="EE795B"/>
          </a:solidFill>
          <a:ln>
            <a:noFill/>
          </a:ln>
        </p:spPr>
        <p:txBody>
          <a:bodyPr spcFirstLastPara="1" wrap="square" lIns="91425" tIns="91425" rIns="91425" bIns="91425" anchor="t" anchorCtr="0">
            <a:noAutofit/>
          </a:bodyPr>
          <a:lstStyle/>
          <a:p>
            <a:pPr lvl="0" algn="just"/>
            <a:r>
              <a:rPr lang="en-US" sz="2000" u="sng" dirty="0">
                <a:solidFill>
                  <a:srgbClr val="FFFFFF"/>
                </a:solidFill>
                <a:latin typeface="Times New Roman" panose="02020603050405020304" pitchFamily="18" charset="0"/>
                <a:cs typeface="Times New Roman" panose="02020603050405020304" pitchFamily="18" charset="0"/>
              </a:rPr>
              <a:t>3.</a:t>
            </a:r>
            <a:r>
              <a:rPr lang="vi-VN" sz="2000" u="sng" dirty="0">
                <a:solidFill>
                  <a:srgbClr val="FFFFFF"/>
                </a:solidFill>
                <a:latin typeface="Times New Roman" panose="02020603050405020304" pitchFamily="18" charset="0"/>
                <a:cs typeface="Times New Roman" panose="02020603050405020304" pitchFamily="18" charset="0"/>
              </a:rPr>
              <a:t> Định giá sản phẩm đi kèm bắt buộc:</a:t>
            </a:r>
            <a:r>
              <a:rPr lang="vi-VN" sz="2000" dirty="0">
                <a:solidFill>
                  <a:srgbClr val="FFFFFF"/>
                </a:solidFill>
                <a:latin typeface="Times New Roman" panose="02020603050405020304" pitchFamily="18" charset="0"/>
                <a:cs typeface="Times New Roman" panose="02020603050405020304" pitchFamily="18" charset="0"/>
              </a:rPr>
              <a:t> những doanh nghiệp sản xuất các sản phẩm bắt buộc, phải sử dụng cùng với một sản phẩm chính nào đó thường sử dụng phương pháp Định giá sản phẩm đi kèm bắt buộc.</a:t>
            </a:r>
            <a:endParaRPr lang="en-US" sz="2000" dirty="0">
              <a:solidFill>
                <a:srgbClr val="FFFFFF"/>
              </a:solidFill>
              <a:latin typeface="Times New Roman" panose="02020603050405020304" pitchFamily="18" charset="0"/>
              <a:cs typeface="Times New Roman" panose="02020603050405020304" pitchFamily="18" charset="0"/>
            </a:endParaRPr>
          </a:p>
          <a:p>
            <a:pPr lvl="0" algn="just"/>
            <a:r>
              <a:rPr lang="vi-VN" sz="2000" i="1" u="sng" dirty="0">
                <a:solidFill>
                  <a:srgbClr val="FFFFFF"/>
                </a:solidFill>
                <a:latin typeface="Times New Roman" panose="02020603050405020304" pitchFamily="18" charset="0"/>
                <a:cs typeface="Times New Roman" panose="02020603050405020304" pitchFamily="18" charset="0"/>
              </a:rPr>
              <a:t>Ví dụ:</a:t>
            </a:r>
            <a:r>
              <a:rPr lang="vi-VN" sz="2000" i="1" dirty="0">
                <a:solidFill>
                  <a:srgbClr val="FFFFFF"/>
                </a:solidFill>
                <a:latin typeface="Times New Roman" panose="02020603050405020304" pitchFamily="18" charset="0"/>
                <a:cs typeface="Times New Roman" panose="02020603050405020304" pitchFamily="18" charset="0"/>
              </a:rPr>
              <a:t> hộp lưỡi dao cao đi kèm với sản phẩm chính là dao cao râu, mực in đi kèm với sản phẩm chính là máy in </a:t>
            </a:r>
            <a:r>
              <a:rPr lang="en-US" sz="2000" i="1" dirty="0">
                <a:solidFill>
                  <a:srgbClr val="FFFFFF"/>
                </a:solidFill>
                <a:latin typeface="Times New Roman" panose="02020603050405020304" pitchFamily="18" charset="0"/>
                <a:cs typeface="Times New Roman" panose="02020603050405020304" pitchFamily="18" charset="0"/>
              </a:rPr>
              <a:t>.</a:t>
            </a:r>
          </a:p>
          <a:p>
            <a:pPr lvl="0" algn="just"/>
            <a:endParaRPr lang="en-US" sz="2000" i="1" dirty="0">
              <a:solidFill>
                <a:srgbClr val="FFFFFF"/>
              </a:solidFill>
              <a:latin typeface="Times New Roman" panose="02020603050405020304" pitchFamily="18" charset="0"/>
              <a:cs typeface="Times New Roman" panose="02020603050405020304" pitchFamily="18" charset="0"/>
            </a:endParaRPr>
          </a:p>
          <a:p>
            <a:pPr lvl="0" algn="just"/>
            <a:r>
              <a:rPr lang="vi-VN" sz="2000" dirty="0">
                <a:solidFill>
                  <a:srgbClr val="FFFFFF"/>
                </a:solidFill>
                <a:latin typeface="Times New Roman" panose="02020603050405020304" pitchFamily="18" charset="0"/>
                <a:cs typeface="Times New Roman" panose="02020603050405020304" pitchFamily="18" charset="0"/>
              </a:rPr>
              <a:t>Trong ngành dịch vụ định giá sản phẩm đi kèm bắt buộc được coi là định giá hai phần. Giá của dịch vụ được chia thành một khoản cố định cộng với tỷ lệ sử dụng thay đổi.</a:t>
            </a:r>
            <a:endParaRPr lang="en-US" sz="2000" dirty="0">
              <a:solidFill>
                <a:srgbClr val="FFFFFF"/>
              </a:solidFill>
              <a:latin typeface="Times New Roman" panose="02020603050405020304" pitchFamily="18" charset="0"/>
              <a:cs typeface="Times New Roman" panose="02020603050405020304" pitchFamily="18" charset="0"/>
            </a:endParaRPr>
          </a:p>
          <a:p>
            <a:pPr lvl="0" algn="just"/>
            <a:r>
              <a:rPr lang="vi-VN" sz="2000" i="1" u="sng" dirty="0">
                <a:solidFill>
                  <a:srgbClr val="FFFFFF"/>
                </a:solidFill>
                <a:latin typeface="Times New Roman" panose="02020603050405020304" pitchFamily="18" charset="0"/>
                <a:cs typeface="Times New Roman" panose="02020603050405020304" pitchFamily="18" charset="0"/>
              </a:rPr>
              <a:t>Ví dụ:</a:t>
            </a:r>
            <a:r>
              <a:rPr lang="vi-VN" sz="2000" i="1" dirty="0">
                <a:solidFill>
                  <a:srgbClr val="FFFFFF"/>
                </a:solidFill>
                <a:latin typeface="Times New Roman" panose="02020603050405020304" pitchFamily="18" charset="0"/>
                <a:cs typeface="Times New Roman" panose="02020603050405020304" pitchFamily="18" charset="0"/>
              </a:rPr>
              <a:t> Tại SIX FLAGS và các công viên giải trí khác, bạn phải trả phí cho vé hàng ngày hoặc phí theo mùa cộng với phí bổ sung khi mua đồ ăn và tham gia các hoạt động giải trí khác trong công viên</a:t>
            </a:r>
            <a:r>
              <a:rPr lang="vi-VN" sz="2000" dirty="0">
                <a:solidFill>
                  <a:srgbClr val="FFFFFF"/>
                </a:solidFill>
                <a:latin typeface="Times New Roman" panose="02020603050405020304" pitchFamily="18" charset="0"/>
                <a:cs typeface="Times New Roman" panose="02020603050405020304" pitchFamily="18" charset="0"/>
              </a:rPr>
              <a:t>. </a:t>
            </a:r>
          </a:p>
          <a:p>
            <a:pPr lvl="0" algn="just"/>
            <a:endParaRPr lang="en-GB" sz="2000" dirty="0">
              <a:solidFill>
                <a:srgbClr val="FFFFFF"/>
              </a:solidFill>
              <a:latin typeface="Times New Roman" panose="02020603050405020304" pitchFamily="18" charset="0"/>
              <a:cs typeface="Times New Roman" panose="02020603050405020304" pitchFamily="18" charset="0"/>
            </a:endParaRPr>
          </a:p>
        </p:txBody>
      </p:sp>
      <p:sp>
        <p:nvSpPr>
          <p:cNvPr id="275" name="Google Shape;275;p34"/>
          <p:cNvSpPr txBox="1"/>
          <p:nvPr/>
        </p:nvSpPr>
        <p:spPr>
          <a:xfrm>
            <a:off x="55659" y="0"/>
            <a:ext cx="6528022" cy="727705"/>
          </a:xfrm>
          <a:prstGeom prst="rect">
            <a:avLst/>
          </a:prstGeom>
          <a:noFill/>
          <a:ln>
            <a:noFill/>
          </a:ln>
        </p:spPr>
        <p:txBody>
          <a:bodyPr spcFirstLastPara="1" wrap="square" lIns="91425" tIns="91425" rIns="91425" bIns="91425" anchor="t" anchorCtr="0">
            <a:noAutofit/>
          </a:bodyPr>
          <a:lstStyle/>
          <a:p>
            <a:pPr lvl="0" algn="ctr"/>
            <a:r>
              <a:rPr lang="vi-VN" sz="2600" b="1" u="sng" dirty="0">
                <a:solidFill>
                  <a:srgbClr val="FFFFFF"/>
                </a:solidFill>
                <a:effectLst>
                  <a:outerShdw blurRad="38100" dist="38100" dir="2700000" algn="tl">
                    <a:srgbClr val="000000">
                      <a:alpha val="43137"/>
                    </a:srgbClr>
                  </a:outerShdw>
                </a:effectLst>
                <a:latin typeface="+mj-lt"/>
                <a:ea typeface="Trebuchet MS"/>
                <a:cs typeface="Trebuchet MS"/>
                <a:sym typeface="Trebuchet MS"/>
              </a:rPr>
              <a:t>II. Chiến lược định giá hỗn hợp sản phẩm</a:t>
            </a:r>
          </a:p>
          <a:p>
            <a:pPr lvl="0" algn="ctr"/>
            <a:endParaRPr sz="2600" b="1" dirty="0">
              <a:solidFill>
                <a:srgbClr val="FFFFFF"/>
              </a:solidFill>
              <a:latin typeface="+mj-lt"/>
              <a:ea typeface="Trebuchet MS"/>
              <a:cs typeface="Trebuchet MS"/>
              <a:sym typeface="Trebuchet MS"/>
            </a:endParaRPr>
          </a:p>
        </p:txBody>
      </p:sp>
      <p:pic>
        <p:nvPicPr>
          <p:cNvPr id="5" name="Picture 4">
            <a:extLst>
              <a:ext uri="{FF2B5EF4-FFF2-40B4-BE49-F238E27FC236}">
                <a16:creationId xmlns:a16="http://schemas.microsoft.com/office/drawing/2014/main" xmlns="" id="{1B02CC9D-2568-4367-B44E-92825FBC9F77}"/>
              </a:ext>
            </a:extLst>
          </p:cNvPr>
          <p:cNvPicPr>
            <a:picLocks noChangeAspect="1"/>
          </p:cNvPicPr>
          <p:nvPr/>
        </p:nvPicPr>
        <p:blipFill>
          <a:blip r:embed="rId4"/>
          <a:stretch>
            <a:fillRect/>
          </a:stretch>
        </p:blipFill>
        <p:spPr>
          <a:xfrm>
            <a:off x="214329" y="1628384"/>
            <a:ext cx="2625786" cy="1966241"/>
          </a:xfrm>
          <a:prstGeom prst="rect">
            <a:avLst/>
          </a:prstGeom>
        </p:spPr>
      </p:pic>
    </p:spTree>
    <p:extLst>
      <p:ext uri="{BB962C8B-B14F-4D97-AF65-F5344CB8AC3E}">
        <p14:creationId xmlns:p14="http://schemas.microsoft.com/office/powerpoint/2010/main" val="142175041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2827</TotalTime>
  <Words>3953</Words>
  <Application>Microsoft Office PowerPoint</Application>
  <PresentationFormat>On-screen Show (16:9)</PresentationFormat>
  <Paragraphs>210</Paragraphs>
  <Slides>33</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HelveticaNeue</vt:lpstr>
      <vt:lpstr>Segoe UI Black</vt:lpstr>
      <vt:lpstr>Tahoma</vt:lpstr>
      <vt:lpstr>Times New Roman</vt:lpstr>
      <vt:lpstr>Trebuchet MS</vt:lpstr>
      <vt:lpstr>Webdings</vt:lpstr>
      <vt:lpstr>Wingdings</vt:lpstr>
      <vt:lpstr>胡晓波男神体</vt:lpstr>
      <vt:lpstr>Simple Light</vt:lpstr>
      <vt:lpstr>PowerPoint Presentation</vt:lpstr>
      <vt:lpstr>Chiến lược định giá</vt:lpstr>
      <vt:lpstr>I. Chiến lược định giá sản phẩm mới </vt:lpstr>
      <vt:lpstr>I. Chiến lược định giá sản phẩm mới </vt:lpstr>
      <vt:lpstr>I. Chiến lược định giá sản phẩm mới</vt:lpstr>
      <vt:lpstr>I. Chiến lược định giá sản phẩm mới</vt:lpstr>
      <vt:lpstr>PowerPoint Presentation</vt:lpstr>
      <vt:lpstr>PowerPoint Presentation</vt:lpstr>
      <vt:lpstr>PowerPoint Presentation</vt:lpstr>
      <vt:lpstr>PowerPoint Presentation</vt:lpstr>
      <vt:lpstr>PowerPoint Presentation</vt:lpstr>
      <vt:lpstr>III. Chiến lược điều chỉnh giá</vt:lpstr>
      <vt:lpstr>III. Chiến lược điều chỉnh giá</vt:lpstr>
      <vt:lpstr>III. Chiến lược điều chỉnh giá</vt:lpstr>
      <vt:lpstr>III. Chiến lược điều chỉnh giá</vt:lpstr>
      <vt:lpstr>III. Chiến lược điều chỉnh giá</vt:lpstr>
      <vt:lpstr>III. Chiến lược điều chỉnh giá</vt:lpstr>
      <vt:lpstr>III. Chiến lược điều chỉnh giá</vt:lpstr>
      <vt:lpstr>III. Chiến lược điều chỉnh giá</vt:lpstr>
      <vt:lpstr>III. Chiến lược điều chỉnh giá</vt:lpstr>
      <vt:lpstr>IV. Thay đổi giá</vt:lpstr>
      <vt:lpstr>IV. Thay đổi giá</vt:lpstr>
      <vt:lpstr>IV. Thay đổi giá</vt:lpstr>
      <vt:lpstr>IV. Thay đổi giá</vt:lpstr>
      <vt:lpstr>IV. Thay đổi giá</vt:lpstr>
      <vt:lpstr>V. Chính sách công và định giá </vt:lpstr>
      <vt:lpstr>V. Chính sách công và định giá </vt:lpstr>
      <vt:lpstr>V. Chính sách công và định giá</vt:lpstr>
      <vt:lpstr>V. Chính sách công và định giá</vt:lpstr>
      <vt:lpstr>V. Chính sách công và định giá</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535</cp:revision>
  <dcterms:modified xsi:type="dcterms:W3CDTF">2025-08-20T04:55:10Z</dcterms:modified>
</cp:coreProperties>
</file>