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8288000" cy="10274300"/>
  <p:notesSz cx="18288000" cy="10274300"/>
  <p:embeddedFontLst>
    <p:embeddedFont>
      <p:font typeface="TUIEVM+TeXGyreTermes-Bold" panose="020B0604020202020204" charset="0"/>
      <p:bold r:id="rId28"/>
    </p:embeddedFont>
    <p:embeddedFont>
      <p:font typeface="UAFMFN+TeXGyreTermes-Regular" panose="020B0604020202020204" charset="0"/>
      <p:regular r:id="rId29"/>
    </p:embeddedFont>
    <p:embeddedFont>
      <p:font typeface="LOFMRR+TeXGyreTermes-BoldItalic" panose="020B0604020202020204" charset="0"/>
      <p:boldItalic r:id="rId30"/>
    </p:embeddedFont>
    <p:embeddedFont>
      <p:font typeface="BTBQJS+TeXGyreTermes-BoldItalic" panose="020B0604020202020204" charset="0"/>
      <p:boldItalic r:id="rId31"/>
    </p:embeddedFont>
    <p:embeddedFont>
      <p:font typeface="RSGVTS+TeXGyreTermes-Regular" panose="020B0604020202020204" charset="0"/>
      <p:regular r:id="rId32"/>
    </p:embeddedFont>
    <p:embeddedFont>
      <p:font typeface="SBDWNP+TeXGyreTermes-Regular" panose="020B0604020202020204" charset="0"/>
      <p:regular r:id="rId33"/>
    </p:embeddedFont>
    <p:embeddedFont>
      <p:font typeface="EUOFLF+TeXGyreTermes-Bold" panose="020B0604020202020204" charset="0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DAFVCH+TeXGyreTermes-Bold" panose="020B0604020202020204" charset="0"/>
      <p:bold r:id="rId39"/>
    </p:embeddedFont>
    <p:embeddedFont>
      <p:font typeface="REWFEM+TeXGyreTermes-Regular" panose="020B0604020202020204" charset="0"/>
      <p:regular r:id="rId40"/>
    </p:embeddedFont>
    <p:embeddedFont>
      <p:font typeface="PVFNCM+TeXGyreTermes-Regular" panose="020B0604020202020204" charset="0"/>
      <p:regular r:id="rId41"/>
    </p:embeddedFont>
    <p:embeddedFont>
      <p:font typeface="EPMAWU+TeXGyreTermes-Bold" panose="020B0604020202020204" charset="0"/>
      <p:bold r:id="rId42"/>
    </p:embeddedFont>
    <p:embeddedFont>
      <p:font typeface="IQOMGK+TeXGyreTermes-Bold" panose="020B0604020202020204" charset="0"/>
      <p:bold r:id="rId43"/>
    </p:embeddedFont>
    <p:embeddedFont>
      <p:font typeface="KWEWAL+TeXGyreTermes-Italic" panose="020B0604020202020204" charset="0"/>
      <p:italic r:id="rId44"/>
    </p:embeddedFont>
    <p:embeddedFont>
      <p:font typeface="MQWPWB+TeXGyreTermes-BoldItalic" panose="020B0604020202020204" charset="0"/>
      <p:boldItalic r:id="rId45"/>
    </p:embeddedFont>
    <p:embeddedFont>
      <p:font typeface="GQLKPO+TeXGyreTermes-BoldItalic" panose="020B0604020202020204" charset="0"/>
      <p:boldItalic r:id="rId46"/>
    </p:embeddedFont>
    <p:embeddedFont>
      <p:font typeface="JMFTVC+TeXGyreTermes-BoldItalic" panose="020B0604020202020204" charset="0"/>
      <p:boldItalic r:id="rId47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474" y="7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15076" y="1219930"/>
            <a:ext cx="2088288" cy="573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15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1" dirty="0">
                <a:solidFill>
                  <a:srgbClr val="000000"/>
                </a:solidFill>
                <a:latin typeface="JMFTVC+TeXGyreTermes-BoldItalic" panose="00000800000000000000"/>
                <a:cs typeface="JMFTVC+TeXGyreTermes-BoldItalic" panose="00000800000000000000"/>
              </a:rPr>
              <a:t>MÔN HỌC: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39494" y="2927271"/>
            <a:ext cx="12811113" cy="1705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30"/>
              </a:lnSpc>
              <a:spcBef>
                <a:spcPts val="0"/>
              </a:spcBef>
              <a:spcAft>
                <a:spcPts val="0"/>
              </a:spcAft>
            </a:pPr>
            <a:r>
              <a:rPr sz="9000" b="1" dirty="0">
                <a:solidFill>
                  <a:srgbClr val="072E9F"/>
                </a:solidFill>
                <a:latin typeface="DAFVCH+TeXGyreTermes-Bold" panose="00000800000000000000"/>
                <a:cs typeface="DAFVCH+TeXGyreTermes-Bold" panose="00000800000000000000"/>
              </a:rPr>
              <a:t>Chiến lược marketing cho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19963" y="4070271"/>
            <a:ext cx="6250300" cy="1705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30"/>
              </a:lnSpc>
              <a:spcBef>
                <a:spcPts val="0"/>
              </a:spcBef>
              <a:spcAft>
                <a:spcPts val="0"/>
              </a:spcAft>
            </a:pPr>
            <a:r>
              <a:rPr sz="9000" b="1" dirty="0">
                <a:solidFill>
                  <a:srgbClr val="072E9F"/>
                </a:solidFill>
                <a:latin typeface="DAFVCH+TeXGyreTermes-Bold" panose="00000800000000000000"/>
                <a:cs typeface="DAFVCH+TeXGyreTermes-Bold" panose="00000800000000000000"/>
              </a:rPr>
              <a:t>nhà quản trị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01712" y="7111095"/>
            <a:ext cx="8531551" cy="752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5"/>
              </a:lnSpc>
              <a:spcBef>
                <a:spcPts val="0"/>
              </a:spcBef>
              <a:spcAft>
                <a:spcPts val="0"/>
              </a:spcAft>
            </a:pPr>
            <a:r>
              <a:rPr sz="4000" b="1" i="1" dirty="0">
                <a:solidFill>
                  <a:srgbClr val="000000"/>
                </a:solidFill>
                <a:latin typeface="JMFTVC+TeXGyreTermes-BoldItalic" panose="00000800000000000000"/>
                <a:cs typeface="JMFTVC+TeXGyreTermes-BoldItalic" panose="00000800000000000000"/>
              </a:rPr>
              <a:t>Giảng viên: Thầy Nguyễn Phương Nam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27398" y="958505"/>
            <a:ext cx="6669402" cy="752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5"/>
              </a:lnSpc>
              <a:spcBef>
                <a:spcPts val="0"/>
              </a:spcBef>
              <a:spcAft>
                <a:spcPts val="0"/>
              </a:spcAft>
            </a:pPr>
            <a:r>
              <a:rPr sz="4000" b="1" i="1" dirty="0">
                <a:solidFill>
                  <a:srgbClr val="072E9F"/>
                </a:solidFill>
                <a:latin typeface="MQWPWB+TeXGyreTermes-BoldItalic" panose="00000800000000000000"/>
                <a:cs typeface="MQWPWB+TeXGyreTermes-BoldItalic" panose="00000800000000000000"/>
              </a:rPr>
              <a:t>Sự trao đổi và các mối quan hệ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62829" y="3008248"/>
            <a:ext cx="9952720" cy="4622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4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REWFEM+TeXGyreTermes-Regular" panose="00000500000000000000"/>
                <a:cs typeface="REWFEM+TeXGyreTermes-Regular" panose="00000500000000000000"/>
              </a:rPr>
              <a:t>Trao đổi là hành vi đưa ra một thứ gì đó để đổi lấy một thứ mình mong muốn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62829" y="3716274"/>
            <a:ext cx="10578939" cy="13385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4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REWFEM+TeXGyreTermes-Regular" panose="00000500000000000000"/>
                <a:cs typeface="REWFEM+TeXGyreTermes-Regular" panose="00000500000000000000"/>
              </a:rPr>
              <a:t>Marketing bao gồm các hành động được thực hiện để tạo ra, duy trì và phát triển</a:t>
            </a:r>
          </a:p>
          <a:p>
            <a:pPr marL="0" marR="0">
              <a:lnSpc>
                <a:spcPts val="3340"/>
              </a:lnSpc>
              <a:spcBef>
                <a:spcPts val="16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REWFEM+TeXGyreTermes-Regular" panose="00000500000000000000"/>
                <a:cs typeface="REWFEM+TeXGyreTermes-Regular" panose="00000500000000000000"/>
              </a:rPr>
              <a:t>mối quan hệ trao đổi mong muốn</a:t>
            </a:r>
            <a:r>
              <a:rPr sz="2500" spc="624" dirty="0">
                <a:solidFill>
                  <a:srgbClr val="072E9F"/>
                </a:solidFill>
                <a:latin typeface="REWFEM+TeXGyreTermes-Regular" panose="00000500000000000000"/>
                <a:cs typeface="REWFEM+TeXGyreTermes-Regular" panose="00000500000000000000"/>
              </a:rPr>
              <a:t> </a:t>
            </a:r>
            <a:r>
              <a:rPr sz="2500" dirty="0">
                <a:solidFill>
                  <a:srgbClr val="072E9F"/>
                </a:solidFill>
                <a:latin typeface="REWFEM+TeXGyreTermes-Regular" panose="00000500000000000000"/>
                <a:cs typeface="REWFEM+TeXGyreTermes-Regular" panose="00000500000000000000"/>
              </a:rPr>
              <a:t>với đối tượng mục tiêu liên quan đến sản phẩm,</a:t>
            </a:r>
          </a:p>
          <a:p>
            <a:pPr marL="0" marR="0">
              <a:lnSpc>
                <a:spcPts val="3340"/>
              </a:lnSpc>
              <a:spcBef>
                <a:spcPts val="11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REWFEM+TeXGyreTermes-Regular" panose="00000500000000000000"/>
                <a:cs typeface="REWFEM+TeXGyreTermes-Regular" panose="00000500000000000000"/>
              </a:rPr>
              <a:t>dịch vụ, ý tưởng hoặc đối tượng khác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62829" y="5301103"/>
            <a:ext cx="10334926" cy="900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4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REWFEM+TeXGyreTermes-Regular" panose="00000500000000000000"/>
                <a:cs typeface="REWFEM+TeXGyreTermes-Regular" panose="00000500000000000000"/>
              </a:rPr>
              <a:t>Muốn xây dựng những mối quan hệ chặt chẽ bằng cách lliên tục cung cấp giá trị</a:t>
            </a:r>
          </a:p>
          <a:p>
            <a:pPr marL="0" marR="0">
              <a:lnSpc>
                <a:spcPts val="3340"/>
              </a:lnSpc>
              <a:spcBef>
                <a:spcPts val="16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REWFEM+TeXGyreTermes-Regular" panose="00000500000000000000"/>
                <a:cs typeface="REWFEM+TeXGyreTermes-Regular" panose="00000500000000000000"/>
              </a:rPr>
              <a:t>khách hàng vượt trội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28700" y="1657093"/>
            <a:ext cx="8123664" cy="752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5"/>
              </a:lnSpc>
              <a:spcBef>
                <a:spcPts val="0"/>
              </a:spcBef>
              <a:spcAft>
                <a:spcPts val="0"/>
              </a:spcAft>
            </a:pPr>
            <a:r>
              <a:rPr sz="4000" b="1" i="1" dirty="0">
                <a:solidFill>
                  <a:srgbClr val="072E9F"/>
                </a:solidFill>
                <a:latin typeface="BTBQJS+TeXGyreTermes-BoldItalic" panose="00000800000000000000"/>
                <a:cs typeface="BTBQJS+TeXGyreTermes-BoldItalic" panose="00000800000000000000"/>
              </a:rPr>
              <a:t>Giá trị và sự hài lòng của khách hàng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95638" y="3768811"/>
            <a:ext cx="11635844" cy="9111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0"/>
              </a:lnSpc>
              <a:spcBef>
                <a:spcPts val="0"/>
              </a:spcBef>
              <a:spcAft>
                <a:spcPts val="0"/>
              </a:spcAft>
            </a:pPr>
            <a:r>
              <a:rPr sz="2500" i="1" dirty="0">
                <a:solidFill>
                  <a:srgbClr val="072E9F"/>
                </a:solidFill>
                <a:latin typeface="KWEWAL+TeXGyreTermes-Italic" panose="00000500000000000000"/>
                <a:cs typeface="KWEWAL+TeXGyreTermes-Italic" panose="00000500000000000000"/>
              </a:rPr>
              <a:t>Giá trị và sự hài lòng của khách hàng là những khối vật liệu chính để xây dựng và quản lý</a:t>
            </a:r>
          </a:p>
          <a:p>
            <a:pPr marL="0" marR="0">
              <a:lnSpc>
                <a:spcPts val="3350"/>
              </a:lnSpc>
              <a:spcBef>
                <a:spcPts val="225"/>
              </a:spcBef>
              <a:spcAft>
                <a:spcPts val="0"/>
              </a:spcAft>
            </a:pPr>
            <a:r>
              <a:rPr sz="2500" i="1" dirty="0">
                <a:solidFill>
                  <a:srgbClr val="072E9F"/>
                </a:solidFill>
                <a:latin typeface="KWEWAL+TeXGyreTermes-Italic" panose="00000500000000000000"/>
                <a:cs typeface="KWEWAL+TeXGyreTermes-Italic" panose="00000500000000000000"/>
              </a:rPr>
              <a:t>các mối quan hệ khách hàng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95638" y="4817928"/>
            <a:ext cx="11754566" cy="900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4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PVFNCM+TeXGyreTermes-Regular" panose="00000500000000000000"/>
                <a:cs typeface="PVFNCM+TeXGyreTermes-Regular" panose="00000500000000000000"/>
              </a:rPr>
              <a:t>Kỳ vọng về giá trị và sự thỏa mãn mà các đề xuất thị trường, gồm các sản phẩm, dịch vụ và</a:t>
            </a:r>
          </a:p>
          <a:p>
            <a:pPr marL="0" marR="0">
              <a:lnSpc>
                <a:spcPts val="3340"/>
              </a:lnSpc>
              <a:spcBef>
                <a:spcPts val="16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PVFNCM+TeXGyreTermes-Regular" panose="00000500000000000000"/>
                <a:cs typeface="PVFNCM+TeXGyreTermes-Regular" panose="00000500000000000000"/>
              </a:rPr>
              <a:t>trải nghiệm, có thể mang lại cho họ và sau đó sẽ ra quyết định mua sắm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95638" y="5871808"/>
            <a:ext cx="11507912" cy="900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4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PVFNCM+TeXGyreTermes-Regular" panose="00000500000000000000"/>
                <a:cs typeface="PVFNCM+TeXGyreTermes-Regular" panose="00000500000000000000"/>
              </a:rPr>
              <a:t>Người làm marketing phải cẩn trọng để đặt sự kỳ vọng của người tiêu dùng ở mức độ phù</a:t>
            </a:r>
          </a:p>
          <a:p>
            <a:pPr marL="0" marR="0">
              <a:lnSpc>
                <a:spcPts val="3340"/>
              </a:lnSpc>
              <a:spcBef>
                <a:spcPts val="16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PVFNCM+TeXGyreTermes-Regular" panose="00000500000000000000"/>
                <a:cs typeface="PVFNCM+TeXGyreTermes-Regular" panose="00000500000000000000"/>
              </a:rPr>
              <a:t>hợp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67444" y="656879"/>
            <a:ext cx="2436658" cy="752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5"/>
              </a:lnSpc>
              <a:spcBef>
                <a:spcPts val="0"/>
              </a:spcBef>
              <a:spcAft>
                <a:spcPts val="0"/>
              </a:spcAft>
            </a:pPr>
            <a:r>
              <a:rPr sz="4000" b="1" i="1" dirty="0">
                <a:solidFill>
                  <a:srgbClr val="072E9F"/>
                </a:solidFill>
                <a:latin typeface="BTBQJS+TeXGyreTermes-BoldItalic" panose="00000800000000000000"/>
                <a:cs typeface="BTBQJS+TeXGyreTermes-BoldItalic" panose="00000800000000000000"/>
              </a:rPr>
              <a:t>Thị trường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56311" y="3489128"/>
            <a:ext cx="1646046" cy="2609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105"/>
              </a:lnSpc>
              <a:spcBef>
                <a:spcPts val="0"/>
              </a:spcBef>
              <a:spcAft>
                <a:spcPts val="0"/>
              </a:spcAft>
            </a:pPr>
            <a:r>
              <a:rPr sz="3500" b="1" dirty="0">
                <a:solidFill>
                  <a:srgbClr val="D7F9FD"/>
                </a:solidFill>
                <a:latin typeface="IQOMGK+TeXGyreTermes-Bold" panose="00000800000000000000"/>
                <a:cs typeface="IQOMGK+TeXGyreTermes-Bold" panose="00000800000000000000"/>
              </a:rPr>
              <a:t>Công ty</a:t>
            </a:r>
          </a:p>
          <a:p>
            <a:pPr marL="36830" marR="0">
              <a:lnSpc>
                <a:spcPts val="5105"/>
              </a:lnSpc>
              <a:spcBef>
                <a:spcPts val="10040"/>
              </a:spcBef>
              <a:spcAft>
                <a:spcPts val="0"/>
              </a:spcAft>
            </a:pPr>
            <a:r>
              <a:rPr sz="3500" b="1" dirty="0">
                <a:solidFill>
                  <a:srgbClr val="D7F9FD"/>
                </a:solidFill>
                <a:latin typeface="IQOMGK+TeXGyreTermes-Bold" panose="00000800000000000000"/>
                <a:cs typeface="IQOMGK+TeXGyreTermes-Bold" panose="00000800000000000000"/>
              </a:rPr>
              <a:t>Đối thủ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78039" y="4127303"/>
            <a:ext cx="1967346" cy="13151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105"/>
              </a:lnSpc>
              <a:spcBef>
                <a:spcPts val="0"/>
              </a:spcBef>
              <a:spcAft>
                <a:spcPts val="0"/>
              </a:spcAft>
            </a:pPr>
            <a:r>
              <a:rPr sz="3500" b="1" dirty="0">
                <a:solidFill>
                  <a:srgbClr val="D7F9FD"/>
                </a:solidFill>
                <a:latin typeface="IQOMGK+TeXGyreTermes-Bold" panose="00000800000000000000"/>
                <a:cs typeface="IQOMGK+TeXGyreTermes-Bold" panose="00000800000000000000"/>
              </a:rPr>
              <a:t>Nhà cung</a:t>
            </a:r>
          </a:p>
          <a:p>
            <a:pPr marL="538480" marR="0">
              <a:lnSpc>
                <a:spcPts val="4950"/>
              </a:lnSpc>
              <a:spcBef>
                <a:spcPts val="0"/>
              </a:spcBef>
              <a:spcAft>
                <a:spcPts val="0"/>
              </a:spcAft>
            </a:pPr>
            <a:r>
              <a:rPr sz="3500" b="1" dirty="0">
                <a:solidFill>
                  <a:srgbClr val="D7F9FD"/>
                </a:solidFill>
                <a:latin typeface="IQOMGK+TeXGyreTermes-Bold" panose="00000800000000000000"/>
                <a:cs typeface="IQOMGK+TeXGyreTermes-Bold" panose="00000800000000000000"/>
              </a:rPr>
              <a:t>ứng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811828" y="4138054"/>
            <a:ext cx="2136221" cy="13151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105"/>
              </a:lnSpc>
              <a:spcBef>
                <a:spcPts val="0"/>
              </a:spcBef>
              <a:spcAft>
                <a:spcPts val="0"/>
              </a:spcAft>
            </a:pPr>
            <a:r>
              <a:rPr sz="3500" b="1" dirty="0">
                <a:solidFill>
                  <a:srgbClr val="D7F9FD"/>
                </a:solidFill>
                <a:latin typeface="IQOMGK+TeXGyreTermes-Bold" panose="00000800000000000000"/>
                <a:cs typeface="IQOMGK+TeXGyreTermes-Bold" panose="00000800000000000000"/>
              </a:rPr>
              <a:t>Người tiêu</a:t>
            </a:r>
          </a:p>
          <a:p>
            <a:pPr marL="509905" marR="0">
              <a:lnSpc>
                <a:spcPts val="4950"/>
              </a:lnSpc>
              <a:spcBef>
                <a:spcPts val="0"/>
              </a:spcBef>
              <a:spcAft>
                <a:spcPts val="0"/>
              </a:spcAft>
            </a:pPr>
            <a:r>
              <a:rPr sz="3500" b="1" dirty="0">
                <a:solidFill>
                  <a:srgbClr val="D7F9FD"/>
                </a:solidFill>
                <a:latin typeface="IQOMGK+TeXGyreTermes-Bold" panose="00000800000000000000"/>
                <a:cs typeface="IQOMGK+TeXGyreTermes-Bold" panose="00000800000000000000"/>
              </a:rPr>
              <a:t>dùng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633818" y="4147631"/>
            <a:ext cx="2288649" cy="13151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105"/>
              </a:lnSpc>
              <a:spcBef>
                <a:spcPts val="0"/>
              </a:spcBef>
              <a:spcAft>
                <a:spcPts val="0"/>
              </a:spcAft>
            </a:pPr>
            <a:r>
              <a:rPr sz="3500" b="1" dirty="0">
                <a:solidFill>
                  <a:srgbClr val="D7F9FD"/>
                </a:solidFill>
                <a:latin typeface="IQOMGK+TeXGyreTermes-Bold" panose="00000800000000000000"/>
                <a:cs typeface="IQOMGK+TeXGyreTermes-Bold" panose="00000800000000000000"/>
              </a:rPr>
              <a:t>Trung gian</a:t>
            </a:r>
          </a:p>
          <a:p>
            <a:pPr marL="394970" marR="0">
              <a:lnSpc>
                <a:spcPts val="4950"/>
              </a:lnSpc>
              <a:spcBef>
                <a:spcPts val="0"/>
              </a:spcBef>
              <a:spcAft>
                <a:spcPts val="0"/>
              </a:spcAft>
            </a:pPr>
            <a:r>
              <a:rPr sz="3500" b="1" dirty="0">
                <a:solidFill>
                  <a:srgbClr val="D7F9FD"/>
                </a:solidFill>
                <a:latin typeface="IQOMGK+TeXGyreTermes-Bold" panose="00000800000000000000"/>
                <a:cs typeface="IQOMGK+TeXGyreTermes-Bold" panose="00000800000000000000"/>
              </a:rPr>
              <a:t>tiếp thị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93964" y="7246702"/>
            <a:ext cx="6860626" cy="2572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105"/>
              </a:lnSpc>
              <a:spcBef>
                <a:spcPts val="0"/>
              </a:spcBef>
              <a:spcAft>
                <a:spcPts val="0"/>
              </a:spcAft>
            </a:pPr>
            <a:r>
              <a:rPr sz="3500" b="1" dirty="0">
                <a:solidFill>
                  <a:srgbClr val="072E9F"/>
                </a:solidFill>
                <a:latin typeface="IQOMGK+TeXGyreTermes-Bold" panose="00000800000000000000"/>
                <a:cs typeface="IQOMGK+TeXGyreTermes-Bold" panose="00000800000000000000"/>
              </a:rPr>
              <a:t>Các nguồn lực môi trường chủ chốt</a:t>
            </a:r>
          </a:p>
          <a:p>
            <a:pPr marL="1074420" marR="0">
              <a:lnSpc>
                <a:spcPts val="5105"/>
              </a:lnSpc>
              <a:spcBef>
                <a:spcPts val="9790"/>
              </a:spcBef>
              <a:spcAft>
                <a:spcPts val="0"/>
              </a:spcAft>
            </a:pPr>
            <a:r>
              <a:rPr sz="3500" b="1" dirty="0">
                <a:solidFill>
                  <a:srgbClr val="072E9F"/>
                </a:solidFill>
                <a:latin typeface="IQOMGK+TeXGyreTermes-Bold" panose="00000800000000000000"/>
                <a:cs typeface="IQOMGK+TeXGyreTermes-Bold" panose="00000800000000000000"/>
              </a:rPr>
              <a:t>Hệ thống tiếp thị hiện đại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48648" y="4297937"/>
            <a:ext cx="9399265" cy="16815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565"/>
              </a:lnSpc>
              <a:spcBef>
                <a:spcPts val="0"/>
              </a:spcBef>
              <a:spcAft>
                <a:spcPts val="0"/>
              </a:spcAft>
            </a:pPr>
            <a:r>
              <a:rPr sz="4500" b="1" dirty="0">
                <a:solidFill>
                  <a:srgbClr val="072E9F"/>
                </a:solidFill>
                <a:latin typeface="IQOMGK+TeXGyreTermes-Bold" panose="00000800000000000000"/>
                <a:cs typeface="IQOMGK+TeXGyreTermes-Bold" panose="00000800000000000000"/>
              </a:rPr>
              <a:t>Thiết kế chiến lược tiếp thị hướng đến</a:t>
            </a:r>
          </a:p>
          <a:p>
            <a:pPr marL="3202305" marR="0">
              <a:lnSpc>
                <a:spcPts val="6375"/>
              </a:lnSpc>
              <a:spcBef>
                <a:spcPts val="0"/>
              </a:spcBef>
              <a:spcAft>
                <a:spcPts val="0"/>
              </a:spcAft>
            </a:pPr>
            <a:r>
              <a:rPr sz="4500" b="1" dirty="0">
                <a:solidFill>
                  <a:srgbClr val="072E9F"/>
                </a:solidFill>
                <a:latin typeface="IQOMGK+TeXGyreTermes-Bold" panose="00000800000000000000"/>
                <a:cs typeface="IQOMGK+TeXGyreTermes-Bold" panose="00000800000000000000"/>
              </a:rPr>
              <a:t>khách hàng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18254" y="1510135"/>
            <a:ext cx="5191861" cy="546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05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72E9F"/>
                </a:solidFill>
                <a:latin typeface="PVFNCM+TeXGyreTermes-Regular" panose="00000500000000000000"/>
                <a:cs typeface="PVFNCM+TeXGyreTermes-Regular" panose="00000500000000000000"/>
              </a:rPr>
              <a:t>Lựa chọn khách hàng để phục vụ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8700" y="3759665"/>
            <a:ext cx="5216668" cy="1971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5"/>
              </a:lnSpc>
              <a:spcBef>
                <a:spcPts val="0"/>
              </a:spcBef>
              <a:spcAft>
                <a:spcPts val="0"/>
              </a:spcAft>
            </a:pPr>
            <a:r>
              <a:rPr sz="4000" b="1" i="1" dirty="0">
                <a:solidFill>
                  <a:srgbClr val="072E9F"/>
                </a:solidFill>
                <a:latin typeface="BTBQJS+TeXGyreTermes-BoldItalic" panose="00000800000000000000"/>
                <a:cs typeface="BTBQJS+TeXGyreTermes-BoldItalic" panose="00000800000000000000"/>
              </a:rPr>
              <a:t>Chiến lược marketing</a:t>
            </a:r>
          </a:p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i="1" dirty="0">
                <a:solidFill>
                  <a:srgbClr val="072E9F"/>
                </a:solidFill>
                <a:latin typeface="BTBQJS+TeXGyreTermes-BoldItalic" panose="00000800000000000000"/>
                <a:cs typeface="BTBQJS+TeXGyreTermes-BoldItalic" panose="00000800000000000000"/>
              </a:rPr>
              <a:t>hướng đến giá trị khách</a:t>
            </a:r>
          </a:p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i="1" dirty="0">
                <a:solidFill>
                  <a:srgbClr val="072E9F"/>
                </a:solidFill>
                <a:latin typeface="BTBQJS+TeXGyreTermes-BoldItalic" panose="00000800000000000000"/>
                <a:cs typeface="BTBQJS+TeXGyreTermes-BoldItalic" panose="00000800000000000000"/>
              </a:rPr>
              <a:t>hàng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77525" y="4309378"/>
            <a:ext cx="4473181" cy="546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05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72E9F"/>
                </a:solidFill>
                <a:latin typeface="PVFNCM+TeXGyreTermes-Regular" panose="00000500000000000000"/>
                <a:cs typeface="PVFNCM+TeXGyreTermes-Regular" panose="00000500000000000000"/>
              </a:rPr>
              <a:t>Lựa chọn một đề xuất giá trị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320635" y="7014576"/>
            <a:ext cx="5282122" cy="546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05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72E9F"/>
                </a:solidFill>
                <a:latin typeface="PVFNCM+TeXGyreTermes-Regular" panose="00000500000000000000"/>
                <a:cs typeface="PVFNCM+TeXGyreTermes-Regular" panose="00000500000000000000"/>
              </a:rPr>
              <a:t>Định hướng chiến lược marketing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84471" y="836317"/>
            <a:ext cx="6106589" cy="752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5"/>
              </a:lnSpc>
              <a:spcBef>
                <a:spcPts val="0"/>
              </a:spcBef>
              <a:spcAft>
                <a:spcPts val="0"/>
              </a:spcAft>
            </a:pPr>
            <a:r>
              <a:rPr sz="4000" b="1" i="1" dirty="0">
                <a:solidFill>
                  <a:srgbClr val="072E9F"/>
                </a:solidFill>
                <a:latin typeface="BTBQJS+TeXGyreTermes-BoldItalic" panose="00000800000000000000"/>
                <a:cs typeface="BTBQJS+TeXGyreTermes-BoldItalic" panose="00000800000000000000"/>
              </a:rPr>
              <a:t>Định hướng quản trị tiếp thị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73001" y="2160130"/>
            <a:ext cx="2830065" cy="593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75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72E9F"/>
                </a:solidFill>
                <a:latin typeface="IQOMGK+TeXGyreTermes-Bold" panose="00000800000000000000"/>
                <a:cs typeface="IQOMGK+TeXGyreTermes-Bold" panose="00000800000000000000"/>
              </a:rPr>
              <a:t>Triết lý sản xuất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77900" y="3293605"/>
            <a:ext cx="3137003" cy="1727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 marR="0">
              <a:lnSpc>
                <a:spcPts val="4375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72E9F"/>
                </a:solidFill>
                <a:latin typeface="IQOMGK+TeXGyreTermes-Bold" panose="00000800000000000000"/>
                <a:cs typeface="IQOMGK+TeXGyreTermes-Bold" panose="00000800000000000000"/>
              </a:rPr>
              <a:t>Triết lý sản phẩm</a:t>
            </a:r>
          </a:p>
          <a:p>
            <a:pPr marL="0" marR="0">
              <a:lnSpc>
                <a:spcPts val="4375"/>
              </a:lnSpc>
              <a:spcBef>
                <a:spcPts val="4550"/>
              </a:spcBef>
              <a:spcAft>
                <a:spcPts val="0"/>
              </a:spcAft>
            </a:pPr>
            <a:r>
              <a:rPr sz="3000" b="1" dirty="0">
                <a:solidFill>
                  <a:srgbClr val="072E9F"/>
                </a:solidFill>
                <a:latin typeface="IQOMGK+TeXGyreTermes-Bold" panose="00000800000000000000"/>
                <a:cs typeface="IQOMGK+TeXGyreTermes-Bold" panose="00000800000000000000"/>
              </a:rPr>
              <a:t>Triết lý bán hàng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77900" y="5608181"/>
            <a:ext cx="4237480" cy="1729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75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72E9F"/>
                </a:solidFill>
                <a:latin typeface="IQOMGK+TeXGyreTermes-Bold" panose="00000800000000000000"/>
                <a:cs typeface="IQOMGK+TeXGyreTermes-Bold" panose="00000800000000000000"/>
              </a:rPr>
              <a:t>Triết lý marketing</a:t>
            </a:r>
          </a:p>
          <a:p>
            <a:pPr marL="0" marR="0">
              <a:lnSpc>
                <a:spcPts val="4375"/>
              </a:lnSpc>
              <a:spcBef>
                <a:spcPts val="4515"/>
              </a:spcBef>
              <a:spcAft>
                <a:spcPts val="0"/>
              </a:spcAft>
            </a:pPr>
            <a:r>
              <a:rPr sz="3000" b="1" dirty="0">
                <a:solidFill>
                  <a:srgbClr val="072E9F"/>
                </a:solidFill>
                <a:latin typeface="IQOMGK+TeXGyreTermes-Bold" panose="00000800000000000000"/>
                <a:cs typeface="IQOMGK+TeXGyreTermes-Bold" panose="00000800000000000000"/>
              </a:rPr>
              <a:t>Triết lý marketing xã hội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28700" y="303135"/>
            <a:ext cx="9633797" cy="752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5"/>
              </a:lnSpc>
              <a:spcBef>
                <a:spcPts val="0"/>
              </a:spcBef>
              <a:spcAft>
                <a:spcPts val="0"/>
              </a:spcAft>
            </a:pPr>
            <a:r>
              <a:rPr sz="4000" b="1" i="1" dirty="0">
                <a:solidFill>
                  <a:srgbClr val="072E9F"/>
                </a:solidFill>
                <a:latin typeface="GQLKPO+TeXGyreTermes-BoldItalic" panose="00000800000000000000"/>
                <a:cs typeface="GQLKPO+TeXGyreTermes-BoldItalic" panose="00000800000000000000"/>
              </a:rPr>
              <a:t>Triết lý bán hàng và triết lý tương phản nhau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7714" y="1650352"/>
            <a:ext cx="1554580" cy="5012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45"/>
              </a:lnSpc>
              <a:spcBef>
                <a:spcPts val="0"/>
              </a:spcBef>
              <a:spcAft>
                <a:spcPts val="0"/>
              </a:spcAft>
            </a:pPr>
            <a:r>
              <a:rPr sz="2500" b="1" dirty="0">
                <a:solidFill>
                  <a:srgbClr val="100F0D"/>
                </a:solidFill>
                <a:latin typeface="TUIEVM+TeXGyreTermes-Bold" panose="00000800000000000000"/>
                <a:cs typeface="TUIEVM+TeXGyreTermes-Bold" panose="00000800000000000000"/>
              </a:rPr>
              <a:t>Điểm khởi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48501" y="1869427"/>
            <a:ext cx="3910341" cy="520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45"/>
              </a:lnSpc>
              <a:spcBef>
                <a:spcPts val="0"/>
              </a:spcBef>
              <a:spcAft>
                <a:spcPts val="0"/>
              </a:spcAft>
            </a:pPr>
            <a:r>
              <a:rPr sz="2500" b="1" dirty="0">
                <a:solidFill>
                  <a:srgbClr val="100F0D"/>
                </a:solidFill>
                <a:latin typeface="TUIEVM+TeXGyreTermes-Bold" panose="00000800000000000000"/>
                <a:cs typeface="TUIEVM+TeXGyreTermes-Bold" panose="00000800000000000000"/>
              </a:rPr>
              <a:t>Tập chung</a:t>
            </a:r>
            <a:r>
              <a:rPr sz="2500" b="1" spc="4539" dirty="0">
                <a:solidFill>
                  <a:srgbClr val="100F0D"/>
                </a:solidFill>
                <a:latin typeface="TUIEVM+TeXGyreTermes-Bold" panose="00000800000000000000"/>
                <a:cs typeface="TUIEVM+TeXGyreTermes-Bold" panose="00000800000000000000"/>
              </a:rPr>
              <a:t> </a:t>
            </a:r>
            <a:r>
              <a:rPr sz="2500" b="1" dirty="0">
                <a:solidFill>
                  <a:srgbClr val="100F0D"/>
                </a:solidFill>
                <a:latin typeface="TUIEVM+TeXGyreTermes-Bold" panose="00000800000000000000"/>
                <a:cs typeface="TUIEVM+TeXGyreTermes-Bold" panose="00000800000000000000"/>
              </a:rPr>
              <a:t>Phương tiện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567356" y="1869427"/>
            <a:ext cx="1325067" cy="5012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45"/>
              </a:lnSpc>
              <a:spcBef>
                <a:spcPts val="0"/>
              </a:spcBef>
              <a:spcAft>
                <a:spcPts val="0"/>
              </a:spcAft>
            </a:pPr>
            <a:r>
              <a:rPr sz="2500" b="1" dirty="0">
                <a:solidFill>
                  <a:srgbClr val="100F0D"/>
                </a:solidFill>
                <a:latin typeface="TUIEVM+TeXGyreTermes-Bold" panose="00000800000000000000"/>
                <a:cs typeface="TUIEVM+TeXGyreTermes-Bold" panose="00000800000000000000"/>
              </a:rPr>
              <a:t>Kết thúc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882859" y="2088502"/>
            <a:ext cx="664158" cy="5012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45"/>
              </a:lnSpc>
              <a:spcBef>
                <a:spcPts val="0"/>
              </a:spcBef>
              <a:spcAft>
                <a:spcPts val="0"/>
              </a:spcAft>
            </a:pPr>
            <a:r>
              <a:rPr sz="2500" b="1" dirty="0">
                <a:solidFill>
                  <a:srgbClr val="100F0D"/>
                </a:solidFill>
                <a:latin typeface="TUIEVM+TeXGyreTermes-Bold" panose="00000800000000000000"/>
                <a:cs typeface="TUIEVM+TeXGyreTermes-Bold" panose="00000800000000000000"/>
              </a:rPr>
              <a:t>đầu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91144" y="3157995"/>
            <a:ext cx="3825868" cy="5012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45"/>
              </a:lnSpc>
              <a:spcBef>
                <a:spcPts val="0"/>
              </a:spcBef>
              <a:spcAft>
                <a:spcPts val="0"/>
              </a:spcAft>
            </a:pPr>
            <a:r>
              <a:rPr sz="2500" b="1" dirty="0">
                <a:solidFill>
                  <a:srgbClr val="100F0D"/>
                </a:solidFill>
                <a:latin typeface="TUIEVM+TeXGyreTermes-Bold" panose="00000800000000000000"/>
                <a:cs typeface="TUIEVM+TeXGyreTermes-Bold" panose="00000800000000000000"/>
              </a:rPr>
              <a:t>Sản phẩm</a:t>
            </a:r>
            <a:r>
              <a:rPr sz="2500" b="1" spc="4199" dirty="0">
                <a:solidFill>
                  <a:srgbClr val="100F0D"/>
                </a:solidFill>
                <a:latin typeface="TUIEVM+TeXGyreTermes-Bold" panose="00000800000000000000"/>
                <a:cs typeface="TUIEVM+TeXGyreTermes-Bold" panose="00000800000000000000"/>
              </a:rPr>
              <a:t> </a:t>
            </a:r>
            <a:r>
              <a:rPr sz="2500" b="1" dirty="0">
                <a:solidFill>
                  <a:srgbClr val="000000"/>
                </a:solidFill>
                <a:latin typeface="TUIEVM+TeXGyreTermes-Bold" panose="00000800000000000000"/>
                <a:cs typeface="TUIEVM+TeXGyreTermes-Bold" panose="00000800000000000000"/>
              </a:rPr>
              <a:t>Bán hàng và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880217" y="3157995"/>
            <a:ext cx="3072629" cy="939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45"/>
              </a:lnSpc>
              <a:spcBef>
                <a:spcPts val="0"/>
              </a:spcBef>
              <a:spcAft>
                <a:spcPts val="0"/>
              </a:spcAft>
            </a:pPr>
            <a:r>
              <a:rPr sz="2500" b="1" dirty="0">
                <a:solidFill>
                  <a:srgbClr val="000000"/>
                </a:solidFill>
                <a:latin typeface="TUIEVM+TeXGyreTermes-Bold" panose="00000800000000000000"/>
                <a:cs typeface="TUIEVM+TeXGyreTermes-Bold" panose="00000800000000000000"/>
              </a:rPr>
              <a:t>Lợi nhuận không qua</a:t>
            </a:r>
          </a:p>
          <a:p>
            <a:pPr marL="557530" marR="0">
              <a:lnSpc>
                <a:spcPts val="3450"/>
              </a:lnSpc>
              <a:spcBef>
                <a:spcPts val="0"/>
              </a:spcBef>
              <a:spcAft>
                <a:spcPts val="0"/>
              </a:spcAft>
            </a:pPr>
            <a:r>
              <a:rPr sz="2500" b="1" dirty="0">
                <a:solidFill>
                  <a:srgbClr val="000000"/>
                </a:solidFill>
                <a:latin typeface="TUIEVM+TeXGyreTermes-Bold" panose="00000800000000000000"/>
                <a:cs typeface="TUIEVM+TeXGyreTermes-Bold" panose="00000800000000000000"/>
              </a:rPr>
              <a:t>số lượng bán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486911" y="3377070"/>
            <a:ext cx="1378082" cy="5012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45"/>
              </a:lnSpc>
              <a:spcBef>
                <a:spcPts val="0"/>
              </a:spcBef>
              <a:spcAft>
                <a:spcPts val="0"/>
              </a:spcAft>
            </a:pPr>
            <a:r>
              <a:rPr sz="2500" b="1" dirty="0">
                <a:solidFill>
                  <a:srgbClr val="100F0D"/>
                </a:solidFill>
                <a:latin typeface="TUIEVM+TeXGyreTermes-Bold" panose="00000800000000000000"/>
                <a:cs typeface="TUIEVM+TeXGyreTermes-Bold" panose="00000800000000000000"/>
              </a:rPr>
              <a:t>Nhà máy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654558" y="3596145"/>
            <a:ext cx="1113647" cy="5012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45"/>
              </a:lnSpc>
              <a:spcBef>
                <a:spcPts val="0"/>
              </a:spcBef>
              <a:spcAft>
                <a:spcPts val="0"/>
              </a:spcAft>
            </a:pPr>
            <a:r>
              <a:rPr sz="2500" b="1" dirty="0">
                <a:solidFill>
                  <a:srgbClr val="100F0D"/>
                </a:solidFill>
                <a:latin typeface="TUIEVM+TeXGyreTermes-Bold" panose="00000800000000000000"/>
                <a:cs typeface="TUIEVM+TeXGyreTermes-Bold" panose="00000800000000000000"/>
              </a:rPr>
              <a:t>hiện có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744704" y="3596145"/>
            <a:ext cx="1219358" cy="5012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45"/>
              </a:lnSpc>
              <a:spcBef>
                <a:spcPts val="0"/>
              </a:spcBef>
              <a:spcAft>
                <a:spcPts val="0"/>
              </a:spcAft>
            </a:pPr>
            <a:r>
              <a:rPr sz="2500" b="1" dirty="0">
                <a:solidFill>
                  <a:srgbClr val="000000"/>
                </a:solidFill>
                <a:latin typeface="TUIEVM+TeXGyreTermes-Bold" panose="00000800000000000000"/>
                <a:cs typeface="TUIEVM+TeXGyreTermes-Bold" panose="00000800000000000000"/>
              </a:rPr>
              <a:t>xúc tiến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179657" y="4951394"/>
            <a:ext cx="3798962" cy="630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67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TUIEVM+TeXGyreTermes-Bold" panose="00000800000000000000"/>
                <a:cs typeface="TUIEVM+TeXGyreTermes-Bold" panose="00000800000000000000"/>
              </a:rPr>
              <a:t>Quan điểm bán hàng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594067" y="6870301"/>
            <a:ext cx="10050589" cy="943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965" marR="0">
              <a:lnSpc>
                <a:spcPts val="3645"/>
              </a:lnSpc>
              <a:spcBef>
                <a:spcPts val="0"/>
              </a:spcBef>
              <a:spcAft>
                <a:spcPts val="0"/>
              </a:spcAft>
            </a:pPr>
            <a:r>
              <a:rPr sz="2500" b="1" dirty="0">
                <a:solidFill>
                  <a:srgbClr val="100F0D"/>
                </a:solidFill>
                <a:latin typeface="TUIEVM+TeXGyreTermes-Bold" panose="00000800000000000000"/>
                <a:cs typeface="TUIEVM+TeXGyreTermes-Bold" panose="00000800000000000000"/>
              </a:rPr>
              <a:t>Thị</a:t>
            </a:r>
            <a:r>
              <a:rPr sz="2500" b="1" spc="4740" dirty="0">
                <a:solidFill>
                  <a:srgbClr val="100F0D"/>
                </a:solidFill>
                <a:latin typeface="TUIEVM+TeXGyreTermes-Bold" panose="00000800000000000000"/>
                <a:cs typeface="TUIEVM+TeXGyreTermes-Bold" panose="00000800000000000000"/>
              </a:rPr>
              <a:t> </a:t>
            </a:r>
            <a:r>
              <a:rPr sz="2500" b="1" dirty="0">
                <a:solidFill>
                  <a:srgbClr val="100F0D"/>
                </a:solidFill>
                <a:latin typeface="TUIEVM+TeXGyreTermes-Bold" panose="00000800000000000000"/>
                <a:cs typeface="TUIEVM+TeXGyreTermes-Bold" panose="00000800000000000000"/>
              </a:rPr>
              <a:t>Nhu cầu của</a:t>
            </a:r>
            <a:r>
              <a:rPr sz="2500" b="1" spc="4465" dirty="0">
                <a:solidFill>
                  <a:srgbClr val="100F0D"/>
                </a:solidFill>
                <a:latin typeface="TUIEVM+TeXGyreTermes-Bold" panose="00000800000000000000"/>
                <a:cs typeface="TUIEVM+TeXGyreTermes-Bold" panose="00000800000000000000"/>
              </a:rPr>
              <a:t> </a:t>
            </a:r>
            <a:r>
              <a:rPr sz="2500" b="1" dirty="0">
                <a:solidFill>
                  <a:srgbClr val="100F0D"/>
                </a:solidFill>
                <a:latin typeface="TUIEVM+TeXGyreTermes-Bold" panose="00000800000000000000"/>
                <a:cs typeface="TUIEVM+TeXGyreTermes-Bold" panose="00000800000000000000"/>
              </a:rPr>
              <a:t>Marketing tích</a:t>
            </a:r>
            <a:r>
              <a:rPr sz="2500" b="1" spc="4160" dirty="0">
                <a:solidFill>
                  <a:srgbClr val="100F0D"/>
                </a:solidFill>
                <a:latin typeface="TUIEVM+TeXGyreTermes-Bold" panose="00000800000000000000"/>
                <a:cs typeface="TUIEVM+TeXGyreTermes-Bold" panose="00000800000000000000"/>
              </a:rPr>
              <a:t> </a:t>
            </a:r>
            <a:r>
              <a:rPr sz="2500" b="1" dirty="0">
                <a:solidFill>
                  <a:srgbClr val="100F0D"/>
                </a:solidFill>
                <a:latin typeface="TUIEVM+TeXGyreTermes-Bold" panose="00000800000000000000"/>
                <a:cs typeface="TUIEVM+TeXGyreTermes-Bold" panose="00000800000000000000"/>
              </a:rPr>
              <a:t>Lợi nhuận thông qua thỏa</a:t>
            </a:r>
          </a:p>
          <a:p>
            <a:pPr marL="0" marR="0">
              <a:lnSpc>
                <a:spcPts val="3450"/>
              </a:lnSpc>
              <a:spcBef>
                <a:spcPts val="0"/>
              </a:spcBef>
              <a:spcAft>
                <a:spcPts val="0"/>
              </a:spcAft>
            </a:pPr>
            <a:r>
              <a:rPr sz="2500" b="1" dirty="0">
                <a:solidFill>
                  <a:srgbClr val="100F0D"/>
                </a:solidFill>
                <a:latin typeface="TUIEVM+TeXGyreTermes-Bold" panose="00000800000000000000"/>
                <a:cs typeface="TUIEVM+TeXGyreTermes-Bold" panose="00000800000000000000"/>
              </a:rPr>
              <a:t>trường</a:t>
            </a:r>
            <a:r>
              <a:rPr sz="2500" b="1" spc="3396" dirty="0">
                <a:solidFill>
                  <a:srgbClr val="100F0D"/>
                </a:solidFill>
                <a:latin typeface="TUIEVM+TeXGyreTermes-Bold" panose="00000800000000000000"/>
                <a:cs typeface="TUIEVM+TeXGyreTermes-Bold" panose="00000800000000000000"/>
              </a:rPr>
              <a:t> </a:t>
            </a:r>
            <a:r>
              <a:rPr sz="2500" b="1" dirty="0">
                <a:solidFill>
                  <a:srgbClr val="100F0D"/>
                </a:solidFill>
                <a:latin typeface="TUIEVM+TeXGyreTermes-Bold" panose="00000800000000000000"/>
                <a:cs typeface="TUIEVM+TeXGyreTermes-Bold" panose="00000800000000000000"/>
              </a:rPr>
              <a:t>khách hàng</a:t>
            </a:r>
            <a:r>
              <a:rPr sz="2500" b="1" spc="10918" dirty="0">
                <a:solidFill>
                  <a:srgbClr val="100F0D"/>
                </a:solidFill>
                <a:latin typeface="TUIEVM+TeXGyreTermes-Bold" panose="00000800000000000000"/>
                <a:cs typeface="TUIEVM+TeXGyreTermes-Bold" panose="00000800000000000000"/>
              </a:rPr>
              <a:t> </a:t>
            </a:r>
            <a:r>
              <a:rPr sz="2500" b="1" dirty="0">
                <a:solidFill>
                  <a:srgbClr val="100F0D"/>
                </a:solidFill>
                <a:latin typeface="TUIEVM+TeXGyreTermes-Bold" panose="00000800000000000000"/>
                <a:cs typeface="TUIEVM+TeXGyreTermes-Bold" panose="00000800000000000000"/>
              </a:rPr>
              <a:t>hợp</a:t>
            </a:r>
            <a:r>
              <a:rPr sz="2500" b="1" spc="15167" dirty="0">
                <a:solidFill>
                  <a:srgbClr val="100F0D"/>
                </a:solidFill>
                <a:latin typeface="TUIEVM+TeXGyreTermes-Bold" panose="00000800000000000000"/>
                <a:cs typeface="TUIEVM+TeXGyreTermes-Bold" panose="00000800000000000000"/>
              </a:rPr>
              <a:t> </a:t>
            </a:r>
            <a:r>
              <a:rPr sz="2500" b="1" dirty="0">
                <a:solidFill>
                  <a:srgbClr val="100F0D"/>
                </a:solidFill>
                <a:latin typeface="TUIEVM+TeXGyreTermes-Bold" panose="00000800000000000000"/>
                <a:cs typeface="TUIEVM+TeXGyreTermes-Bold" panose="00000800000000000000"/>
              </a:rPr>
              <a:t>mãn khách hàng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146200" y="8829757"/>
            <a:ext cx="4035022" cy="630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67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TUIEVM+TeXGyreTermes-Bold" panose="00000800000000000000"/>
                <a:cs typeface="TUIEVM+TeXGyreTermes-Bold" panose="00000800000000000000"/>
              </a:rPr>
              <a:t>Quan điểm Marketing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0158" y="661641"/>
            <a:ext cx="13373824" cy="752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5"/>
              </a:lnSpc>
              <a:spcBef>
                <a:spcPts val="0"/>
              </a:spcBef>
              <a:spcAft>
                <a:spcPts val="0"/>
              </a:spcAft>
            </a:pPr>
            <a:r>
              <a:rPr sz="4000" b="1" i="1" dirty="0">
                <a:solidFill>
                  <a:srgbClr val="072E9F"/>
                </a:solidFill>
                <a:latin typeface="GQLKPO+TeXGyreTermes-BoldItalic" panose="00000800000000000000"/>
                <a:cs typeface="GQLKPO+TeXGyreTermes-BoldItalic" panose="00000800000000000000"/>
              </a:rPr>
              <a:t>Triết lý về tiếp thị xã hội và 3 cân nhắc về triết lý tiếp thị xã hội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80453" y="1915509"/>
            <a:ext cx="2787151" cy="1127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2955" marR="0">
              <a:lnSpc>
                <a:spcPts val="4375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EC5C2D"/>
                </a:solidFill>
                <a:latin typeface="TUIEVM+TeXGyreTermes-Bold" panose="00000800000000000000"/>
                <a:cs typeface="TUIEVM+TeXGyreTermes-Bold" panose="00000800000000000000"/>
              </a:rPr>
              <a:t>Xã hội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72E9F"/>
                </a:solidFill>
                <a:latin typeface="TUIEVM+TeXGyreTermes-Bold" panose="00000800000000000000"/>
                <a:cs typeface="TUIEVM+TeXGyreTermes-Bold" panose="00000800000000000000"/>
              </a:rPr>
              <a:t>(phúc lợi xa hội)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25720" y="6354262"/>
            <a:ext cx="3696623" cy="59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75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72E9F"/>
                </a:solidFill>
                <a:latin typeface="TUIEVM+TeXGyreTermes-Bold" panose="00000800000000000000"/>
                <a:cs typeface="TUIEVM+TeXGyreTermes-Bold" panose="00000800000000000000"/>
              </a:rPr>
              <a:t>Triết lý tiếp thị xã hội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414016" y="8132472"/>
            <a:ext cx="1940900" cy="1127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635" marR="0">
              <a:lnSpc>
                <a:spcPts val="4375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DD4814"/>
                </a:solidFill>
                <a:latin typeface="TUIEVM+TeXGyreTermes-Bold" panose="00000800000000000000"/>
                <a:cs typeface="TUIEVM+TeXGyreTermes-Bold" panose="00000800000000000000"/>
              </a:rPr>
              <a:t>Công ty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72E9F"/>
                </a:solidFill>
                <a:latin typeface="TUIEVM+TeXGyreTermes-Bold" panose="00000800000000000000"/>
                <a:cs typeface="TUIEVM+TeXGyreTermes-Bold" panose="00000800000000000000"/>
              </a:rPr>
              <a:t>(lợi nhuận)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20993" y="8213633"/>
            <a:ext cx="2773449" cy="1660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75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DD4814"/>
                </a:solidFill>
                <a:latin typeface="TUIEVM+TeXGyreTermes-Bold" panose="00000800000000000000"/>
                <a:cs typeface="TUIEVM+TeXGyreTermes-Bold" panose="00000800000000000000"/>
              </a:rPr>
              <a:t>Người tiêu dùng</a:t>
            </a:r>
          </a:p>
          <a:p>
            <a:pPr marL="211455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72E9F"/>
                </a:solidFill>
                <a:latin typeface="TUIEVM+TeXGyreTermes-Bold" panose="00000800000000000000"/>
                <a:cs typeface="TUIEVM+TeXGyreTermes-Bold" panose="00000800000000000000"/>
              </a:rPr>
              <a:t>(đáp ứng nhu</a:t>
            </a:r>
          </a:p>
          <a:p>
            <a:pPr marL="96139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72E9F"/>
                </a:solidFill>
                <a:latin typeface="TUIEVM+TeXGyreTermes-Bold" panose="00000800000000000000"/>
                <a:cs typeface="TUIEVM+TeXGyreTermes-Bold" panose="00000800000000000000"/>
              </a:rPr>
              <a:t>cầu)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28700" y="658434"/>
            <a:ext cx="12724670" cy="752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5"/>
              </a:lnSpc>
              <a:spcBef>
                <a:spcPts val="0"/>
              </a:spcBef>
              <a:spcAft>
                <a:spcPts val="0"/>
              </a:spcAft>
            </a:pPr>
            <a:r>
              <a:rPr sz="4000" b="1" i="1" dirty="0">
                <a:solidFill>
                  <a:srgbClr val="072E9F"/>
                </a:solidFill>
                <a:latin typeface="GQLKPO+TeXGyreTermes-BoldItalic" panose="00000800000000000000"/>
                <a:cs typeface="GQLKPO+TeXGyreTermes-BoldItalic" panose="00000800000000000000"/>
              </a:rPr>
              <a:t>Chuẩn bị một chương trình và kế hoạch Marketing tích hợp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55028" y="2435201"/>
            <a:ext cx="2176808" cy="686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105"/>
              </a:lnSpc>
              <a:spcBef>
                <a:spcPts val="0"/>
              </a:spcBef>
              <a:spcAft>
                <a:spcPts val="0"/>
              </a:spcAft>
            </a:pPr>
            <a:r>
              <a:rPr sz="3500" b="1" dirty="0">
                <a:solidFill>
                  <a:srgbClr val="072E9F"/>
                </a:solidFill>
                <a:latin typeface="TUIEVM+TeXGyreTermes-Bold" panose="00000800000000000000"/>
                <a:cs typeface="TUIEVM+TeXGyreTermes-Bold" panose="00000800000000000000"/>
              </a:rPr>
              <a:t>Marketing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04069" y="4913301"/>
            <a:ext cx="1464236" cy="59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75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72E9F"/>
                </a:solidFill>
                <a:latin typeface="TUIEVM+TeXGyreTermes-Bold" panose="00000800000000000000"/>
                <a:cs typeface="TUIEVM+TeXGyreTermes-Bold" panose="00000800000000000000"/>
              </a:rPr>
              <a:t>Product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31328" y="4913301"/>
            <a:ext cx="1019720" cy="59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75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72E9F"/>
                </a:solidFill>
                <a:latin typeface="TUIEVM+TeXGyreTermes-Bold" panose="00000800000000000000"/>
                <a:cs typeface="TUIEVM+TeXGyreTermes-Bold" panose="00000800000000000000"/>
              </a:rPr>
              <a:t>Place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56287" y="4932351"/>
            <a:ext cx="998389" cy="59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75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72E9F"/>
                </a:solidFill>
                <a:latin typeface="TUIEVM+TeXGyreTermes-Bold" panose="00000800000000000000"/>
                <a:cs typeface="TUIEVM+TeXGyreTermes-Bold" panose="00000800000000000000"/>
              </a:rPr>
              <a:t>Price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207313" y="4913301"/>
            <a:ext cx="1887421" cy="59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75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72E9F"/>
                </a:solidFill>
                <a:latin typeface="TUIEVM+TeXGyreTermes-Bold" panose="00000800000000000000"/>
                <a:cs typeface="TUIEVM+TeXGyreTermes-Bold" panose="00000800000000000000"/>
              </a:rPr>
              <a:t>Promotion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20263" y="4620057"/>
            <a:ext cx="8690604" cy="871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565"/>
              </a:lnSpc>
              <a:spcBef>
                <a:spcPts val="0"/>
              </a:spcBef>
              <a:spcAft>
                <a:spcPts val="0"/>
              </a:spcAft>
            </a:pPr>
            <a:r>
              <a:rPr sz="4500" b="1" dirty="0">
                <a:solidFill>
                  <a:srgbClr val="072E9F"/>
                </a:solidFill>
                <a:latin typeface="TUIEVM+TeXGyreTermes-Bold" panose="00000800000000000000"/>
                <a:cs typeface="TUIEVM+TeXGyreTermes-Bold" panose="00000800000000000000"/>
              </a:rPr>
              <a:t>Xây dựng mối quan hệ khách hàng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6772" y="4872553"/>
            <a:ext cx="14306917" cy="964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295"/>
              </a:lnSpc>
              <a:spcBef>
                <a:spcPts val="0"/>
              </a:spcBef>
              <a:spcAft>
                <a:spcPts val="0"/>
              </a:spcAft>
            </a:pPr>
            <a:r>
              <a:rPr sz="5000" b="1" dirty="0">
                <a:solidFill>
                  <a:srgbClr val="072E9F"/>
                </a:solidFill>
                <a:latin typeface="DAFVCH+TeXGyreTermes-Bold" panose="00000800000000000000"/>
                <a:cs typeface="DAFVCH+TeXGyreTermes-Bold" panose="00000800000000000000"/>
              </a:rPr>
              <a:t>Chương 1. Tạo dựng và giành lấy giá trị khách hàng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17891" y="580105"/>
            <a:ext cx="8690541" cy="77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835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072E9F"/>
                </a:solidFill>
                <a:latin typeface="TUIEVM+TeXGyreTermes-Bold" panose="00000800000000000000"/>
                <a:cs typeface="TUIEVM+TeXGyreTermes-Bold" panose="00000800000000000000"/>
              </a:rPr>
              <a:t>Quản lý mối quan hệ khách hàng CRM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95403" y="2006885"/>
            <a:ext cx="11693810" cy="900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4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SBDWNP+TeXGyreTermes-Regular" panose="00000500000000000000"/>
                <a:cs typeface="SBDWNP+TeXGyreTermes-Regular" panose="00000500000000000000"/>
              </a:rPr>
              <a:t>Xây dựng mối quan hệ:</a:t>
            </a:r>
            <a:r>
              <a:rPr sz="2500" spc="624" dirty="0">
                <a:solidFill>
                  <a:srgbClr val="072E9F"/>
                </a:solidFill>
                <a:latin typeface="SBDWNP+TeXGyreTermes-Regular" panose="00000500000000000000"/>
                <a:cs typeface="SBDWNP+TeXGyreTermes-Regular" panose="00000500000000000000"/>
              </a:rPr>
              <a:t> </a:t>
            </a:r>
            <a:r>
              <a:rPr sz="2500" dirty="0">
                <a:solidFill>
                  <a:srgbClr val="072E9F"/>
                </a:solidFill>
                <a:latin typeface="SBDWNP+TeXGyreTermes-Regular" panose="00000500000000000000"/>
                <a:cs typeface="SBDWNP+TeXGyreTermes-Regular" panose="00000500000000000000"/>
              </a:rPr>
              <a:t>Quy trình chung thể hiện xây dựng và duy trì mối quan hệ sinh lợi</a:t>
            </a:r>
          </a:p>
          <a:p>
            <a:pPr marL="0" marR="0">
              <a:lnSpc>
                <a:spcPts val="3340"/>
              </a:lnSpc>
              <a:spcBef>
                <a:spcPts val="16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SBDWNP+TeXGyreTermes-Regular" panose="00000500000000000000"/>
                <a:cs typeface="SBDWNP+TeXGyreTermes-Regular" panose="00000500000000000000"/>
              </a:rPr>
              <a:t>với khách hàng bằng việc mang lại giá trị khách hàng vượt trội cùng sự thỏa mãn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95403" y="3229258"/>
            <a:ext cx="11568855" cy="900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4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SBDWNP+TeXGyreTermes-Regular" panose="00000500000000000000"/>
                <a:cs typeface="SBDWNP+TeXGyreTermes-Regular" panose="00000500000000000000"/>
              </a:rPr>
              <a:t>Giá trị khách hàng: Là đánh giá của khách hàng và sự khác biệt giữa lợi ích và chi phí của</a:t>
            </a:r>
          </a:p>
          <a:p>
            <a:pPr marL="0" marR="0">
              <a:lnSpc>
                <a:spcPts val="3340"/>
              </a:lnSpc>
              <a:spcBef>
                <a:spcPts val="16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SBDWNP+TeXGyreTermes-Regular" panose="00000500000000000000"/>
                <a:cs typeface="SBDWNP+TeXGyreTermes-Regular" panose="00000500000000000000"/>
              </a:rPr>
              <a:t>công ty trong mối tương quan với sự kỳ vọng của khách hàng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95403" y="4643372"/>
            <a:ext cx="11723139" cy="900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4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SBDWNP+TeXGyreTermes-Regular" panose="00000500000000000000"/>
                <a:cs typeface="SBDWNP+TeXGyreTermes-Regular" panose="00000500000000000000"/>
              </a:rPr>
              <a:t>Các mức độ và công cụ của mối quan hệ khách hàng: Mức độ xây dựng mối quan hệ khách</a:t>
            </a:r>
          </a:p>
          <a:p>
            <a:pPr marL="0" marR="0">
              <a:lnSpc>
                <a:spcPts val="3340"/>
              </a:lnSpc>
              <a:spcBef>
                <a:spcPts val="16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SBDWNP+TeXGyreTermes-Regular" panose="00000500000000000000"/>
                <a:cs typeface="SBDWNP+TeXGyreTermes-Regular" panose="00000500000000000000"/>
              </a:rPr>
              <a:t>hàng ở nhiều cấp độ, tùy thuộc vào bản chất thị trường mục tiêu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33231" y="5679391"/>
            <a:ext cx="8356265" cy="1060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4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SBDWNP+TeXGyreTermes-Regular" panose="00000500000000000000"/>
                <a:cs typeface="SBDWNP+TeXGyreTermes-Regular" panose="00000500000000000000"/>
              </a:rPr>
              <a:t>Quan hệ nên tảng với những khách hàng mang lại lợi nhuận thấp</a:t>
            </a:r>
          </a:p>
          <a:p>
            <a:pPr marL="0" marR="0">
              <a:lnSpc>
                <a:spcPts val="3340"/>
              </a:lnSpc>
              <a:spcBef>
                <a:spcPts val="1365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SBDWNP+TeXGyreTermes-Regular" panose="00000500000000000000"/>
                <a:cs typeface="SBDWNP+TeXGyreTermes-Regular" panose="00000500000000000000"/>
              </a:rPr>
              <a:t>Quan hệ toàn diện với những khách hàng mang lại lợi nhuận cao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995403" y="6947184"/>
            <a:ext cx="5028432" cy="4622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4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SBDWNP+TeXGyreTermes-Regular" panose="00000500000000000000"/>
                <a:cs typeface="SBDWNP+TeXGyreTermes-Regular" panose="00000500000000000000"/>
              </a:rPr>
              <a:t>Công cụ nhằm phát triển mối quan hệ: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33231" y="7608204"/>
            <a:ext cx="4177355" cy="1018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4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SBDWNP+TeXGyreTermes-Regular" panose="00000500000000000000"/>
                <a:cs typeface="SBDWNP+TeXGyreTermes-Regular" panose="00000500000000000000"/>
              </a:rPr>
              <a:t>Công cụ tiếp thị thường xuyên</a:t>
            </a:r>
          </a:p>
          <a:p>
            <a:pPr marL="0" marR="0">
              <a:lnSpc>
                <a:spcPts val="3340"/>
              </a:lnSpc>
              <a:spcBef>
                <a:spcPts val="1095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SBDWNP+TeXGyreTermes-Regular" panose="00000500000000000000"/>
                <a:cs typeface="SBDWNP+TeXGyreTermes-Regular" panose="00000500000000000000"/>
              </a:rPr>
              <a:t>Chương trình tiếp thị câu lạc bộ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28700" y="846504"/>
            <a:ext cx="10130062" cy="752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5"/>
              </a:lnSpc>
              <a:spcBef>
                <a:spcPts val="0"/>
              </a:spcBef>
              <a:spcAft>
                <a:spcPts val="0"/>
              </a:spcAft>
            </a:pPr>
            <a:r>
              <a:rPr sz="4000" b="1" i="1" dirty="0">
                <a:solidFill>
                  <a:srgbClr val="072E9F"/>
                </a:solidFill>
                <a:latin typeface="LOFMRR+TeXGyreTermes-BoldItalic" panose="00000800000000000000"/>
                <a:cs typeface="LOFMRR+TeXGyreTermes-BoldItalic" panose="00000800000000000000"/>
              </a:rPr>
              <a:t>Bản chất thay đổi của mối quan hệ khách hàng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5341" y="2049210"/>
            <a:ext cx="5459214" cy="4622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4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UAFMFN+TeXGyreTermes-Regular" panose="00000500000000000000"/>
                <a:cs typeface="UAFMFN+TeXGyreTermes-Regular" panose="00000500000000000000"/>
              </a:rPr>
              <a:t>Liên quan đến khách hàng được lựa chọn: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64992" y="2487360"/>
            <a:ext cx="11300927" cy="900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4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UAFMFN+TeXGyreTermes-Regular" panose="00000500000000000000"/>
                <a:cs typeface="UAFMFN+TeXGyreTermes-Regular" panose="00000500000000000000"/>
              </a:rPr>
              <a:t>Không phải mọi khách hàng đều xứng đáng với những nỗ lực tiếp thị, cần lọc và loại bỏ</a:t>
            </a:r>
          </a:p>
          <a:p>
            <a:pPr marL="0" marR="0">
              <a:lnSpc>
                <a:spcPts val="3340"/>
              </a:lnSpc>
              <a:spcBef>
                <a:spcPts val="16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UAFMFN+TeXGyreTermes-Regular" panose="00000500000000000000"/>
                <a:cs typeface="UAFMFN+TeXGyreTermes-Regular" panose="00000500000000000000"/>
              </a:rPr>
              <a:t>những khách hàng không mang lại lợi nhuận cho doanh nghiệp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25341" y="3690829"/>
            <a:ext cx="6954401" cy="4622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4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UAFMFN+TeXGyreTermes-Regular" panose="00000500000000000000"/>
                <a:cs typeface="UAFMFN+TeXGyreTermes-Regular" panose="00000500000000000000"/>
              </a:rPr>
              <a:t>Liên quan đến mối quan hệ sâu hơn và tương tác hơn: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64992" y="4128979"/>
            <a:ext cx="15677615" cy="1776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4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UAFMFN+TeXGyreTermes-Regular" panose="00000500000000000000"/>
                <a:cs typeface="UAFMFN+TeXGyreTermes-Regular" panose="00000500000000000000"/>
              </a:rPr>
              <a:t>Mối quan hệ khách hàng hai chiều hay còn được gọi là mối quan hệ do khách hàng quản lý, nghĩa là khách hàng được trao</a:t>
            </a:r>
          </a:p>
          <a:p>
            <a:pPr marL="0" marR="0">
              <a:lnSpc>
                <a:spcPts val="3340"/>
              </a:lnSpc>
              <a:spcBef>
                <a:spcPts val="16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UAFMFN+TeXGyreTermes-Regular" panose="00000500000000000000"/>
                <a:cs typeface="UAFMFN+TeXGyreTermes-Regular" panose="00000500000000000000"/>
              </a:rPr>
              <a:t>bởi quyền các công nghệ hiện đại, tương tác với công ty để chia sẻ mối quan</a:t>
            </a:r>
            <a:r>
              <a:rPr sz="2500" spc="624" dirty="0">
                <a:solidFill>
                  <a:srgbClr val="072E9F"/>
                </a:solidFill>
                <a:latin typeface="UAFMFN+TeXGyreTermes-Regular" panose="00000500000000000000"/>
                <a:cs typeface="UAFMFN+TeXGyreTermes-Regular" panose="00000500000000000000"/>
              </a:rPr>
              <a:t> </a:t>
            </a:r>
            <a:r>
              <a:rPr sz="2500" dirty="0">
                <a:solidFill>
                  <a:srgbClr val="072E9F"/>
                </a:solidFill>
                <a:latin typeface="UAFMFN+TeXGyreTermes-Regular" panose="00000500000000000000"/>
                <a:cs typeface="UAFMFN+TeXGyreTermes-Regular" panose="00000500000000000000"/>
              </a:rPr>
              <a:t>hệ với thương hiệu</a:t>
            </a:r>
          </a:p>
          <a:p>
            <a:pPr marL="0" marR="0">
              <a:lnSpc>
                <a:spcPts val="3340"/>
              </a:lnSpc>
              <a:spcBef>
                <a:spcPts val="11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UAFMFN+TeXGyreTermes-Regular" panose="00000500000000000000"/>
                <a:cs typeface="UAFMFN+TeXGyreTermes-Regular" panose="00000500000000000000"/>
              </a:rPr>
              <a:t>Tiếp thị do khách hàng tạo ra hiểu đơn giản là việc khách hàng tạo ra các quảng cáo cho doanh nghiệp thông qua nhiều</a:t>
            </a:r>
          </a:p>
          <a:p>
            <a:pPr marL="0" marR="0">
              <a:lnSpc>
                <a:spcPts val="3340"/>
              </a:lnSpc>
              <a:spcBef>
                <a:spcPts val="16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UAFMFN+TeXGyreTermes-Regular" panose="00000500000000000000"/>
                <a:cs typeface="UAFMFN+TeXGyreTermes-Regular" panose="00000500000000000000"/>
              </a:rPr>
              <a:t>phương tiện như cuộc thi, video, mạng xã hội... Nói cách khác là khách hàng đang tiếp thị cho chính công ty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28700" y="690216"/>
            <a:ext cx="5359904" cy="1361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5"/>
              </a:lnSpc>
              <a:spcBef>
                <a:spcPts val="0"/>
              </a:spcBef>
              <a:spcAft>
                <a:spcPts val="0"/>
              </a:spcAft>
            </a:pPr>
            <a:r>
              <a:rPr sz="4000" b="1" i="1" dirty="0">
                <a:solidFill>
                  <a:srgbClr val="072E9F"/>
                </a:solidFill>
                <a:latin typeface="LOFMRR+TeXGyreTermes-BoldItalic" panose="00000800000000000000"/>
                <a:cs typeface="LOFMRR+TeXGyreTermes-BoldItalic" panose="00000800000000000000"/>
              </a:rPr>
              <a:t>Quản lý mối quan hệ đối</a:t>
            </a:r>
          </a:p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i="1" dirty="0">
                <a:solidFill>
                  <a:srgbClr val="072E9F"/>
                </a:solidFill>
                <a:latin typeface="LOFMRR+TeXGyreTermes-BoldItalic" panose="00000800000000000000"/>
                <a:cs typeface="LOFMRR+TeXGyreTermes-BoldItalic" panose="00000800000000000000"/>
              </a:rPr>
              <a:t>tác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85758" y="2917982"/>
            <a:ext cx="4660770" cy="593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75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72E9F"/>
                </a:solidFill>
                <a:latin typeface="EPMAWU+TeXGyreTermes-Bold" panose="00000800000000000000"/>
                <a:cs typeface="EPMAWU+TeXGyreTermes-Bold" panose="00000800000000000000"/>
              </a:rPr>
              <a:t>Đối tác trong nội bộ công 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85758" y="6975302"/>
            <a:ext cx="4808979" cy="593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75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72E9F"/>
                </a:solidFill>
                <a:latin typeface="EPMAWU+TeXGyreTermes-Bold" panose="00000800000000000000"/>
                <a:cs typeface="EPMAWU+TeXGyreTermes-Bold" panose="00000800000000000000"/>
              </a:rPr>
              <a:t>Đối tác tiếp thị ngoài công ty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07605" y="961679"/>
            <a:ext cx="6235106" cy="752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5"/>
              </a:lnSpc>
              <a:spcBef>
                <a:spcPts val="0"/>
              </a:spcBef>
              <a:spcAft>
                <a:spcPts val="0"/>
              </a:spcAft>
            </a:pPr>
            <a:r>
              <a:rPr sz="4000" b="1" i="1" dirty="0">
                <a:solidFill>
                  <a:srgbClr val="072E9F"/>
                </a:solidFill>
                <a:latin typeface="LOFMRR+TeXGyreTermes-BoldItalic" panose="00000800000000000000"/>
                <a:cs typeface="LOFMRR+TeXGyreTermes-BoldItalic" panose="00000800000000000000"/>
              </a:rPr>
              <a:t>Giành lấy giá trị khách hàng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11641" y="2842293"/>
            <a:ext cx="4966218" cy="900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4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UAFMFN+TeXGyreTermes-Regular" panose="00000500000000000000"/>
                <a:cs typeface="UAFMFN+TeXGyreTermes-Regular" panose="00000500000000000000"/>
              </a:rPr>
              <a:t>Tạo ra và duy trì lòng trung thành của</a:t>
            </a:r>
          </a:p>
          <a:p>
            <a:pPr marL="0" marR="0">
              <a:lnSpc>
                <a:spcPts val="3340"/>
              </a:lnSpc>
              <a:spcBef>
                <a:spcPts val="16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UAFMFN+TeXGyreTermes-Regular" panose="00000500000000000000"/>
                <a:cs typeface="UAFMFN+TeXGyreTermes-Regular" panose="00000500000000000000"/>
              </a:rPr>
              <a:t>khách hàng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84564" y="2965843"/>
            <a:ext cx="361950" cy="61473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15"/>
              </a:lnSpc>
              <a:spcBef>
                <a:spcPts val="0"/>
              </a:spcBef>
              <a:spcAft>
                <a:spcPts val="0"/>
              </a:spcAft>
            </a:pPr>
            <a:r>
              <a:rPr sz="3300" b="1" dirty="0">
                <a:solidFill>
                  <a:srgbClr val="FFFFFF"/>
                </a:solidFill>
                <a:latin typeface="EPMAWU+TeXGyreTermes-Bold" panose="00000800000000000000"/>
                <a:cs typeface="EPMAWU+TeXGyreTermes-Bold" panose="00000800000000000000"/>
              </a:rPr>
              <a:t>1</a:t>
            </a:r>
          </a:p>
          <a:p>
            <a:pPr marL="0" marR="0">
              <a:lnSpc>
                <a:spcPts val="4815"/>
              </a:lnSpc>
              <a:spcBef>
                <a:spcPts val="9715"/>
              </a:spcBef>
              <a:spcAft>
                <a:spcPts val="0"/>
              </a:spcAft>
            </a:pPr>
            <a:r>
              <a:rPr sz="3300" b="1" dirty="0">
                <a:solidFill>
                  <a:srgbClr val="FFFFFF"/>
                </a:solidFill>
                <a:latin typeface="EPMAWU+TeXGyreTermes-Bold" panose="00000800000000000000"/>
                <a:cs typeface="EPMAWU+TeXGyreTermes-Bold" panose="00000800000000000000"/>
              </a:rPr>
              <a:t>2</a:t>
            </a:r>
          </a:p>
          <a:p>
            <a:pPr marL="0" marR="0">
              <a:lnSpc>
                <a:spcPts val="4815"/>
              </a:lnSpc>
              <a:spcBef>
                <a:spcPts val="9765"/>
              </a:spcBef>
              <a:spcAft>
                <a:spcPts val="0"/>
              </a:spcAft>
            </a:pPr>
            <a:r>
              <a:rPr sz="3300" b="1" dirty="0">
                <a:solidFill>
                  <a:srgbClr val="FFFFFF"/>
                </a:solidFill>
                <a:latin typeface="EPMAWU+TeXGyreTermes-Bold" panose="00000800000000000000"/>
                <a:cs typeface="EPMAWU+TeXGyreTermes-Bold" panose="00000800000000000000"/>
              </a:rPr>
              <a:t>3</a:t>
            </a:r>
          </a:p>
          <a:p>
            <a:pPr marL="0" marR="0">
              <a:lnSpc>
                <a:spcPts val="4815"/>
              </a:lnSpc>
              <a:spcBef>
                <a:spcPts val="9415"/>
              </a:spcBef>
              <a:spcAft>
                <a:spcPts val="0"/>
              </a:spcAft>
            </a:pPr>
            <a:r>
              <a:rPr sz="3300" b="1" dirty="0">
                <a:solidFill>
                  <a:srgbClr val="FFFFFF"/>
                </a:solidFill>
                <a:latin typeface="EPMAWU+TeXGyreTermes-Bold" panose="00000800000000000000"/>
                <a:cs typeface="EPMAWU+TeXGyreTermes-Bold" panose="00000800000000000000"/>
              </a:rPr>
              <a:t>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11641" y="4906680"/>
            <a:ext cx="4309413" cy="4622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4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UAFMFN+TeXGyreTermes-Regular" panose="00000500000000000000"/>
                <a:cs typeface="UAFMFN+TeXGyreTermes-Regular" panose="00000500000000000000"/>
              </a:rPr>
              <a:t>Nuôi dưỡng thị phần khách hàng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11641" y="6751988"/>
            <a:ext cx="5570325" cy="4622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4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UAFMFN+TeXGyreTermes-Regular" panose="00000500000000000000"/>
                <a:cs typeface="UAFMFN+TeXGyreTermes-Regular" panose="00000500000000000000"/>
              </a:rPr>
              <a:t>Tạo dựng tổng giá trị vòng đời khách hàng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11641" y="8340124"/>
            <a:ext cx="5499852" cy="900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4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UAFMFN+TeXGyreTermes-Regular" panose="00000500000000000000"/>
                <a:cs typeface="UAFMFN+TeXGyreTermes-Regular" panose="00000500000000000000"/>
              </a:rPr>
              <a:t>Xây dựng mối quan hê đúng đắn với đúng</a:t>
            </a:r>
          </a:p>
          <a:p>
            <a:pPr marL="0" marR="0">
              <a:lnSpc>
                <a:spcPts val="3340"/>
              </a:lnSpc>
              <a:spcBef>
                <a:spcPts val="16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UAFMFN+TeXGyreTermes-Regular" panose="00000500000000000000"/>
                <a:cs typeface="UAFMFN+TeXGyreTermes-Regular" panose="00000500000000000000"/>
              </a:rPr>
              <a:t>dối tượng khách hàng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94965" y="465225"/>
            <a:ext cx="766037" cy="546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05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UAFMFN+TeXGyreTermes-Regular" panose="00000500000000000000"/>
                <a:cs typeface="UAFMFN+TeXGyreTermes-Regular" panose="00000500000000000000"/>
              </a:rPr>
              <a:t>Cao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8700" y="950190"/>
            <a:ext cx="5531129" cy="2213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25"/>
              </a:lnSpc>
              <a:spcBef>
                <a:spcPts val="0"/>
              </a:spcBef>
              <a:spcAft>
                <a:spcPts val="0"/>
              </a:spcAft>
            </a:pPr>
            <a:r>
              <a:rPr sz="4500" b="1" i="1" dirty="0">
                <a:solidFill>
                  <a:srgbClr val="072E9F"/>
                </a:solidFill>
                <a:latin typeface="LOFMRR+TeXGyreTermes-BoldItalic" panose="00000800000000000000"/>
                <a:cs typeface="LOFMRR+TeXGyreTermes-BoldItalic" panose="00000800000000000000"/>
              </a:rPr>
              <a:t>Xây dựng mối quan hệ</a:t>
            </a:r>
          </a:p>
          <a:p>
            <a:pPr marL="0" marR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sz="4500" b="1" i="1" dirty="0">
                <a:solidFill>
                  <a:srgbClr val="072E9F"/>
                </a:solidFill>
                <a:latin typeface="LOFMRR+TeXGyreTermes-BoldItalic" panose="00000800000000000000"/>
                <a:cs typeface="LOFMRR+TeXGyreTermes-BoldItalic" panose="00000800000000000000"/>
              </a:rPr>
              <a:t>phù hợp với khách</a:t>
            </a:r>
          </a:p>
          <a:p>
            <a:pPr marL="0" marR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sz="4500" b="1" i="1" dirty="0">
                <a:solidFill>
                  <a:srgbClr val="072E9F"/>
                </a:solidFill>
                <a:latin typeface="LOFMRR+TeXGyreTermes-BoldItalic" panose="00000800000000000000"/>
                <a:cs typeface="LOFMRR+TeXGyreTermes-BoldItalic" panose="00000800000000000000"/>
              </a:rPr>
              <a:t>hàng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09583" y="2553804"/>
            <a:ext cx="2373983" cy="3197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675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rgbClr val="D7F9FD"/>
                </a:solidFill>
                <a:latin typeface="UAFMFN+TeXGyreTermes-Regular" panose="00000500000000000000"/>
                <a:cs typeface="UAFMFN+TeXGyreTermes-Regular" panose="00000500000000000000"/>
              </a:rPr>
              <a:t>Bươm bướm</a:t>
            </a:r>
          </a:p>
          <a:p>
            <a:pPr marL="336550" marR="0">
              <a:lnSpc>
                <a:spcPts val="4675"/>
              </a:lnSpc>
              <a:spcBef>
                <a:spcPts val="15530"/>
              </a:spcBef>
              <a:spcAft>
                <a:spcPts val="0"/>
              </a:spcAft>
            </a:pPr>
            <a:r>
              <a:rPr sz="3500" dirty="0">
                <a:solidFill>
                  <a:srgbClr val="D7F9FD"/>
                </a:solidFill>
                <a:latin typeface="UAFMFN+TeXGyreTermes-Regular" panose="00000500000000000000"/>
                <a:cs typeface="UAFMFN+TeXGyreTermes-Regular" panose="00000500000000000000"/>
              </a:rPr>
              <a:t>Người lạ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876137" y="2553804"/>
            <a:ext cx="1448724" cy="6318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675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rgbClr val="D7F9FD"/>
                </a:solidFill>
                <a:latin typeface="UAFMFN+TeXGyreTermes-Regular" panose="00000500000000000000"/>
                <a:cs typeface="UAFMFN+TeXGyreTermes-Regular" panose="00000500000000000000"/>
              </a:rPr>
              <a:t>Bạn tốt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99444" y="3085638"/>
            <a:ext cx="956870" cy="219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" marR="0">
              <a:lnSpc>
                <a:spcPts val="4375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00000"/>
                </a:solidFill>
                <a:latin typeface="EPMAWU+TeXGyreTermes-Bold" panose="00000800000000000000"/>
                <a:cs typeface="EPMAWU+TeXGyreTermes-Bold" panose="00000800000000000000"/>
              </a:rPr>
              <a:t>Khả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00000"/>
                </a:solidFill>
                <a:latin typeface="EPMAWU+TeXGyreTermes-Bold" panose="00000800000000000000"/>
                <a:cs typeface="EPMAWU+TeXGyreTermes-Bold" panose="00000800000000000000"/>
              </a:rPr>
              <a:t>năng</a:t>
            </a:r>
          </a:p>
          <a:p>
            <a:pPr marL="6350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00000"/>
                </a:solidFill>
                <a:latin typeface="EPMAWU+TeXGyreTermes-Bold" panose="00000800000000000000"/>
                <a:cs typeface="EPMAWU+TeXGyreTermes-Bold" panose="00000800000000000000"/>
              </a:rPr>
              <a:t>sinh</a:t>
            </a:r>
          </a:p>
          <a:p>
            <a:pPr marL="201295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00000"/>
                </a:solidFill>
                <a:latin typeface="EPMAWU+TeXGyreTermes-Bold" panose="00000800000000000000"/>
                <a:cs typeface="EPMAWU+TeXGyreTermes-Bold" panose="00000800000000000000"/>
              </a:rPr>
              <a:t>lời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376521" y="5119649"/>
            <a:ext cx="2448179" cy="6318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675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rgbClr val="D7F9FD"/>
                </a:solidFill>
                <a:latin typeface="UAFMFN+TeXGyreTermes-Regular" panose="00000500000000000000"/>
                <a:cs typeface="UAFMFN+TeXGyreTermes-Regular" panose="00000500000000000000"/>
              </a:rPr>
              <a:t>Kẻ bám đuôi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71668" y="6981834"/>
            <a:ext cx="935159" cy="546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05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UAFMFN+TeXGyreTermes-Regular" panose="00000500000000000000"/>
                <a:cs typeface="UAFMFN+TeXGyreTermes-Regular" panose="00000500000000000000"/>
              </a:rPr>
              <a:t>Thấp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860148" y="7757937"/>
            <a:ext cx="3398050" cy="59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75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00000"/>
                </a:solidFill>
                <a:latin typeface="EPMAWU+TeXGyreTermes-Bold" panose="00000800000000000000"/>
                <a:cs typeface="EPMAWU+TeXGyreTermes-Bold" panose="00000800000000000000"/>
              </a:rPr>
              <a:t>Dự đoán trung bình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552766" y="7749650"/>
            <a:ext cx="1347539" cy="546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05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UAFMFN+TeXGyreTermes-Regular" panose="00000500000000000000"/>
                <a:cs typeface="UAFMFN+TeXGyreTermes-Regular" panose="00000500000000000000"/>
              </a:rPr>
              <a:t>Dài hạn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083311" y="7781934"/>
            <a:ext cx="1622515" cy="546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05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UAFMFN+TeXGyreTermes-Regular" panose="00000500000000000000"/>
                <a:cs typeface="UAFMFN+TeXGyreTermes-Regular" panose="00000500000000000000"/>
              </a:rPr>
              <a:t>Ngắn hạn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937029" y="8921883"/>
            <a:ext cx="5943390" cy="6629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20"/>
              </a:lnSpc>
              <a:spcBef>
                <a:spcPts val="0"/>
              </a:spcBef>
              <a:spcAft>
                <a:spcPts val="0"/>
              </a:spcAft>
            </a:pPr>
            <a:r>
              <a:rPr sz="3500" b="1" i="1" dirty="0">
                <a:solidFill>
                  <a:srgbClr val="072E9F"/>
                </a:solidFill>
                <a:latin typeface="LOFMRR+TeXGyreTermes-BoldItalic" panose="00000800000000000000"/>
                <a:cs typeface="LOFMRR+TeXGyreTermes-BoldItalic" panose="00000800000000000000"/>
              </a:rPr>
              <a:t>Các nhóm quan hệ khách hàng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54537" y="1130287"/>
            <a:ext cx="4891364" cy="1692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30"/>
              </a:lnSpc>
              <a:spcBef>
                <a:spcPts val="0"/>
              </a:spcBef>
              <a:spcAft>
                <a:spcPts val="0"/>
              </a:spcAft>
            </a:pPr>
            <a:r>
              <a:rPr sz="5000" b="1" i="1" dirty="0">
                <a:solidFill>
                  <a:srgbClr val="FFFFFF"/>
                </a:solidFill>
                <a:latin typeface="LOFMRR+TeXGyreTermes-BoldItalic" panose="00000800000000000000"/>
                <a:cs typeface="LOFMRR+TeXGyreTermes-BoldItalic" panose="00000800000000000000"/>
              </a:rPr>
              <a:t>5. Sự thay đổi bức</a:t>
            </a:r>
          </a:p>
          <a:p>
            <a:pPr marL="0" marR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</a:pPr>
            <a:r>
              <a:rPr sz="5000" b="1" i="1" dirty="0">
                <a:solidFill>
                  <a:srgbClr val="FFFFFF"/>
                </a:solidFill>
                <a:latin typeface="LOFMRR+TeXGyreTermes-BoldItalic" panose="00000800000000000000"/>
                <a:cs typeface="LOFMRR+TeXGyreTermes-BoldItalic" panose="00000800000000000000"/>
              </a:rPr>
              <a:t>tranh tiếp thị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31766" y="1775504"/>
            <a:ext cx="4454489" cy="1796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5475" marR="0">
              <a:lnSpc>
                <a:spcPts val="3645"/>
              </a:lnSpc>
              <a:spcBef>
                <a:spcPts val="0"/>
              </a:spcBef>
              <a:spcAft>
                <a:spcPts val="0"/>
              </a:spcAft>
            </a:pPr>
            <a:r>
              <a:rPr sz="2500" b="1" dirty="0">
                <a:solidFill>
                  <a:srgbClr val="000000"/>
                </a:solidFill>
                <a:latin typeface="EPMAWU+TeXGyreTermes-Bold" panose="00000800000000000000"/>
                <a:cs typeface="EPMAWU+TeXGyreTermes-Bold" panose="00000800000000000000"/>
              </a:rPr>
              <a:t>Kỷ nguyên kỹ thuật số</a:t>
            </a:r>
          </a:p>
          <a:p>
            <a:pPr marL="127635" marR="0">
              <a:lnSpc>
                <a:spcPts val="3340"/>
              </a:lnSpc>
              <a:spcBef>
                <a:spcPts val="5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UAFMFN+TeXGyreTermes-Regular" panose="00000500000000000000"/>
                <a:cs typeface="UAFMFN+TeXGyreTermes-Regular" panose="00000500000000000000"/>
              </a:rPr>
              <a:t>Kỷ nguyên kỹ thuật số đã tạo ra</a:t>
            </a:r>
          </a:p>
          <a:p>
            <a:pPr marL="0" marR="0">
              <a:lnSpc>
                <a:spcPts val="3340"/>
              </a:lnSpc>
              <a:spcBef>
                <a:spcPts val="11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UAFMFN+TeXGyreTermes-Regular" panose="00000500000000000000"/>
                <a:cs typeface="UAFMFN+TeXGyreTermes-Regular" panose="00000500000000000000"/>
              </a:rPr>
              <a:t>những thách thức mới cho chuyên</a:t>
            </a:r>
          </a:p>
          <a:p>
            <a:pPr marL="1471930" marR="0">
              <a:lnSpc>
                <a:spcPts val="3340"/>
              </a:lnSpc>
              <a:spcBef>
                <a:spcPts val="16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UAFMFN+TeXGyreTermes-Regular" panose="00000500000000000000"/>
                <a:cs typeface="UAFMFN+TeXGyreTermes-Regular" panose="00000500000000000000"/>
              </a:rPr>
              <a:t>gia tiếp thị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87869" y="4378731"/>
            <a:ext cx="4380206" cy="1796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035" marR="0">
              <a:lnSpc>
                <a:spcPts val="3645"/>
              </a:lnSpc>
              <a:spcBef>
                <a:spcPts val="0"/>
              </a:spcBef>
              <a:spcAft>
                <a:spcPts val="0"/>
              </a:spcAft>
            </a:pPr>
            <a:r>
              <a:rPr sz="2500" b="1" dirty="0">
                <a:solidFill>
                  <a:srgbClr val="000000"/>
                </a:solidFill>
                <a:latin typeface="EPMAWU+TeXGyreTermes-Bold" panose="00000800000000000000"/>
                <a:cs typeface="EPMAWU+TeXGyreTermes-Bold" panose="00000800000000000000"/>
              </a:rPr>
              <a:t>Môi trường kinh tế bấp bênh</a:t>
            </a:r>
          </a:p>
          <a:p>
            <a:pPr marL="0" marR="0">
              <a:lnSpc>
                <a:spcPts val="3340"/>
              </a:lnSpc>
              <a:spcBef>
                <a:spcPts val="5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UAFMFN+TeXGyreTermes-Regular" panose="00000500000000000000"/>
                <a:cs typeface="UAFMFN+TeXGyreTermes-Regular" panose="00000500000000000000"/>
              </a:rPr>
              <a:t>Sự suy giảm kinh tế tác dộng đến</a:t>
            </a:r>
          </a:p>
          <a:p>
            <a:pPr marL="40005" marR="0">
              <a:lnSpc>
                <a:spcPts val="3340"/>
              </a:lnSpc>
              <a:spcBef>
                <a:spcPts val="11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UAFMFN+TeXGyreTermes-Regular" panose="00000500000000000000"/>
                <a:cs typeface="UAFMFN+TeXGyreTermes-Regular" panose="00000500000000000000"/>
              </a:rPr>
              <a:t>hành vi mua hàng của người tiêu</a:t>
            </a:r>
          </a:p>
          <a:p>
            <a:pPr marL="1796415" marR="0">
              <a:lnSpc>
                <a:spcPts val="3340"/>
              </a:lnSpc>
              <a:spcBef>
                <a:spcPts val="16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UAFMFN+TeXGyreTermes-Regular" panose="00000500000000000000"/>
                <a:cs typeface="UAFMFN+TeXGyreTermes-Regular" panose="00000500000000000000"/>
              </a:rPr>
              <a:t>dùng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769846" y="4365622"/>
            <a:ext cx="3907839" cy="2672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 marR="0">
              <a:lnSpc>
                <a:spcPts val="3645"/>
              </a:lnSpc>
              <a:spcBef>
                <a:spcPts val="0"/>
              </a:spcBef>
              <a:spcAft>
                <a:spcPts val="0"/>
              </a:spcAft>
            </a:pPr>
            <a:r>
              <a:rPr sz="2500" b="1" dirty="0">
                <a:solidFill>
                  <a:srgbClr val="000000"/>
                </a:solidFill>
                <a:latin typeface="EPMAWU+TeXGyreTermes-Bold" panose="00000800000000000000"/>
                <a:cs typeface="EPMAWU+TeXGyreTermes-Bold" panose="00000800000000000000"/>
              </a:rPr>
              <a:t>Tốc độ toàn cầu hóa và tiếp</a:t>
            </a:r>
          </a:p>
          <a:p>
            <a:pPr marL="752475" marR="0">
              <a:lnSpc>
                <a:spcPts val="3450"/>
              </a:lnSpc>
              <a:spcBef>
                <a:spcPts val="0"/>
              </a:spcBef>
              <a:spcAft>
                <a:spcPts val="0"/>
              </a:spcAft>
            </a:pPr>
            <a:r>
              <a:rPr sz="2500" b="1" dirty="0">
                <a:solidFill>
                  <a:srgbClr val="000000"/>
                </a:solidFill>
                <a:latin typeface="EPMAWU+TeXGyreTermes-Bold" panose="00000800000000000000"/>
                <a:cs typeface="EPMAWU+TeXGyreTermes-Bold" panose="00000800000000000000"/>
              </a:rPr>
              <a:t>thị phi lợi nhuận</a:t>
            </a:r>
          </a:p>
          <a:p>
            <a:pPr marL="66040" marR="0">
              <a:lnSpc>
                <a:spcPts val="334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UAFMFN+TeXGyreTermes-Regular" panose="00000500000000000000"/>
                <a:cs typeface="UAFMFN+TeXGyreTermes-Regular" panose="00000500000000000000"/>
              </a:rPr>
              <a:t>Các chuyên gia tiếp thị ngày</a:t>
            </a:r>
          </a:p>
          <a:p>
            <a:pPr marL="61595" marR="0">
              <a:lnSpc>
                <a:spcPts val="3340"/>
              </a:lnSpc>
              <a:spcBef>
                <a:spcPts val="16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UAFMFN+TeXGyreTermes-Regular" panose="00000500000000000000"/>
                <a:cs typeface="UAFMFN+TeXGyreTermes-Regular" panose="00000500000000000000"/>
              </a:rPr>
              <a:t>nay dang hưởng ứng lời hiệu</a:t>
            </a:r>
          </a:p>
          <a:p>
            <a:pPr marL="0" marR="0">
              <a:lnSpc>
                <a:spcPts val="3340"/>
              </a:lnSpc>
              <a:spcBef>
                <a:spcPts val="11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UAFMFN+TeXGyreTermes-Regular" panose="00000500000000000000"/>
                <a:cs typeface="UAFMFN+TeXGyreTermes-Regular" panose="00000500000000000000"/>
              </a:rPr>
              <a:t>triệu để phát triển những thực</a:t>
            </a:r>
          </a:p>
          <a:p>
            <a:pPr marL="526415" marR="0">
              <a:lnSpc>
                <a:spcPts val="3340"/>
              </a:lnSpc>
              <a:spcBef>
                <a:spcPts val="16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UAFMFN+TeXGyreTermes-Regular" panose="00000500000000000000"/>
                <a:cs typeface="UAFMFN+TeXGyreTermes-Regular" panose="00000500000000000000"/>
              </a:rPr>
              <a:t>tiễn tiếp thị bền vững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18049" y="7117487"/>
            <a:ext cx="4882092" cy="1796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0" marR="0">
              <a:lnSpc>
                <a:spcPts val="3645"/>
              </a:lnSpc>
              <a:spcBef>
                <a:spcPts val="0"/>
              </a:spcBef>
              <a:spcAft>
                <a:spcPts val="0"/>
              </a:spcAft>
            </a:pPr>
            <a:r>
              <a:rPr sz="2500" b="1" dirty="0">
                <a:solidFill>
                  <a:srgbClr val="000000"/>
                </a:solidFill>
                <a:latin typeface="EPMAWU+TeXGyreTermes-Bold" panose="00000800000000000000"/>
                <a:cs typeface="EPMAWU+TeXGyreTermes-Bold" panose="00000800000000000000"/>
              </a:rPr>
              <a:t>Tiếp thị bền vững</a:t>
            </a:r>
          </a:p>
          <a:p>
            <a:pPr marL="43815" marR="0">
              <a:lnSpc>
                <a:spcPts val="3340"/>
              </a:lnSpc>
              <a:spcBef>
                <a:spcPts val="5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UAFMFN+TeXGyreTermes-Regular" panose="00000500000000000000"/>
                <a:cs typeface="UAFMFN+TeXGyreTermes-Regular" panose="00000500000000000000"/>
              </a:rPr>
              <a:t>Các doanh nghiệp đang được kết nối</a:t>
            </a:r>
          </a:p>
          <a:p>
            <a:pPr marL="0" marR="0">
              <a:lnSpc>
                <a:spcPts val="3340"/>
              </a:lnSpc>
              <a:spcBef>
                <a:spcPts val="11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UAFMFN+TeXGyreTermes-Regular" panose="00000500000000000000"/>
                <a:cs typeface="UAFMFN+TeXGyreTermes-Regular" panose="00000500000000000000"/>
              </a:rPr>
              <a:t>ở mức độ toàn cầu với khách hàng và</a:t>
            </a:r>
          </a:p>
          <a:p>
            <a:pPr marL="1412240" marR="0">
              <a:lnSpc>
                <a:spcPts val="3340"/>
              </a:lnSpc>
              <a:spcBef>
                <a:spcPts val="16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UAFMFN+TeXGyreTermes-Regular" panose="00000500000000000000"/>
                <a:cs typeface="UAFMFN+TeXGyreTermes-Regular" panose="00000500000000000000"/>
              </a:rPr>
              <a:t>đối tác tiếp thị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87223" y="1090664"/>
            <a:ext cx="2549238" cy="810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500" b="1" i="1" dirty="0">
                <a:solidFill>
                  <a:srgbClr val="072E9F"/>
                </a:solidFill>
                <a:latin typeface="JMFTVC+TeXGyreTermes-BoldItalic" panose="00000800000000000000"/>
                <a:cs typeface="JMFTVC+TeXGyreTermes-BoldItalic" panose="00000800000000000000"/>
              </a:rPr>
              <a:t>Mục tiêu</a:t>
            </a:r>
            <a:r>
              <a:rPr sz="4500" b="1" i="1" dirty="0">
                <a:solidFill>
                  <a:srgbClr val="072E9F"/>
                </a:solidFill>
                <a:latin typeface="JMFTVC+TeXGyreTermes-BoldItalic" panose="00000800000000000000"/>
                <a:cs typeface="JMFTVC+TeXGyreTermes-BoldItalic" panose="00000800000000000000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59674" y="1161369"/>
            <a:ext cx="2819260" cy="6629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20"/>
              </a:lnSpc>
              <a:spcBef>
                <a:spcPts val="0"/>
              </a:spcBef>
              <a:spcAft>
                <a:spcPts val="0"/>
              </a:spcAft>
            </a:pPr>
            <a:r>
              <a:rPr sz="3500" b="1" i="1" dirty="0">
                <a:solidFill>
                  <a:srgbClr val="072E9F"/>
                </a:solidFill>
                <a:latin typeface="JMFTVC+TeXGyreTermes-BoldItalic" panose="00000800000000000000"/>
                <a:cs typeface="JMFTVC+TeXGyreTermes-BoldItalic" panose="00000800000000000000"/>
              </a:rPr>
              <a:t>Tiếp thị là gì 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59674" y="2618908"/>
            <a:ext cx="8485355" cy="6629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20"/>
              </a:lnSpc>
              <a:spcBef>
                <a:spcPts val="0"/>
              </a:spcBef>
              <a:spcAft>
                <a:spcPts val="0"/>
              </a:spcAft>
            </a:pPr>
            <a:r>
              <a:rPr sz="3500" b="1" i="1" dirty="0">
                <a:solidFill>
                  <a:srgbClr val="072E9F"/>
                </a:solidFill>
                <a:latin typeface="JMFTVC+TeXGyreTermes-BoldItalic" panose="00000800000000000000"/>
                <a:cs typeface="JMFTVC+TeXGyreTermes-BoldItalic" panose="00000800000000000000"/>
              </a:rPr>
              <a:t>Thấu hiểu thị trường và nhu cầu khách hàng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64449" y="4312918"/>
            <a:ext cx="10247401" cy="6629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20"/>
              </a:lnSpc>
              <a:spcBef>
                <a:spcPts val="0"/>
              </a:spcBef>
              <a:spcAft>
                <a:spcPts val="0"/>
              </a:spcAft>
            </a:pPr>
            <a:r>
              <a:rPr sz="3500" b="1" i="1" dirty="0">
                <a:solidFill>
                  <a:srgbClr val="072E9F"/>
                </a:solidFill>
                <a:latin typeface="JMFTVC+TeXGyreTermes-BoldItalic" panose="00000800000000000000"/>
                <a:cs typeface="JMFTVC+TeXGyreTermes-BoldItalic" panose="00000800000000000000"/>
              </a:rPr>
              <a:t>Thiết kế chiến lược chuẩn bị chương trình và kế hoạch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75120" y="5963448"/>
            <a:ext cx="10162077" cy="1282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20"/>
              </a:lnSpc>
              <a:spcBef>
                <a:spcPts val="0"/>
              </a:spcBef>
              <a:spcAft>
                <a:spcPts val="0"/>
              </a:spcAft>
            </a:pPr>
            <a:r>
              <a:rPr sz="3500" b="1" i="1" dirty="0">
                <a:solidFill>
                  <a:srgbClr val="072E9F"/>
                </a:solidFill>
                <a:latin typeface="JMFTVC+TeXGyreTermes-BoldItalic" panose="00000800000000000000"/>
                <a:cs typeface="JMFTVC+TeXGyreTermes-BoldItalic" panose="00000800000000000000"/>
              </a:rPr>
              <a:t>Xây dựng mối quan hệ khách hàng giành lấy giá trị từ</a:t>
            </a:r>
          </a:p>
          <a:p>
            <a:pPr marL="0" marR="0">
              <a:lnSpc>
                <a:spcPts val="4875"/>
              </a:lnSpc>
              <a:spcBef>
                <a:spcPts val="0"/>
              </a:spcBef>
              <a:spcAft>
                <a:spcPts val="0"/>
              </a:spcAft>
            </a:pPr>
            <a:r>
              <a:rPr sz="3500" b="1" i="1" dirty="0">
                <a:solidFill>
                  <a:srgbClr val="072E9F"/>
                </a:solidFill>
                <a:latin typeface="JMFTVC+TeXGyreTermes-BoldItalic" panose="00000800000000000000"/>
                <a:cs typeface="JMFTVC+TeXGyreTermes-BoldItalic" panose="00000800000000000000"/>
              </a:rPr>
              <a:t>khách hàng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275120" y="7894047"/>
            <a:ext cx="6630866" cy="6629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20"/>
              </a:lnSpc>
              <a:spcBef>
                <a:spcPts val="0"/>
              </a:spcBef>
              <a:spcAft>
                <a:spcPts val="0"/>
              </a:spcAft>
            </a:pPr>
            <a:r>
              <a:rPr sz="3500" b="1" i="1" dirty="0">
                <a:solidFill>
                  <a:srgbClr val="072E9F"/>
                </a:solidFill>
                <a:latin typeface="JMFTVC+TeXGyreTermes-BoldItalic" panose="00000800000000000000"/>
                <a:cs typeface="JMFTVC+TeXGyreTermes-BoldItalic" panose="00000800000000000000"/>
              </a:rPr>
              <a:t>Sự thay đổi trong bức tranh tiếp thị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71031" y="2326789"/>
            <a:ext cx="4146921" cy="752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5"/>
              </a:lnSpc>
              <a:spcBef>
                <a:spcPts val="0"/>
              </a:spcBef>
              <a:spcAft>
                <a:spcPts val="0"/>
              </a:spcAft>
            </a:pPr>
            <a:r>
              <a:rPr sz="4000" b="1" i="1" dirty="0">
                <a:solidFill>
                  <a:srgbClr val="FFFFFF"/>
                </a:solidFill>
                <a:latin typeface="JMFTVC+TeXGyreTermes-BoldItalic" panose="00000800000000000000"/>
                <a:cs typeface="JMFTVC+TeXGyreTermes-BoldItalic" panose="00000800000000000000"/>
              </a:rPr>
              <a:t>Định nghĩa tiếp thị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10681" y="3233771"/>
            <a:ext cx="5098907" cy="1948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4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FFFFFF"/>
                </a:solidFill>
                <a:latin typeface="RSGVTS+TeXGyreTermes-Regular" panose="00000500000000000000"/>
                <a:cs typeface="RSGVTS+TeXGyreTermes-Regular" panose="00000500000000000000"/>
              </a:rPr>
              <a:t>Tiếp thị là toàn bộ các quá trình nhằm</a:t>
            </a:r>
          </a:p>
          <a:p>
            <a:pPr marL="0" marR="0">
              <a:lnSpc>
                <a:spcPts val="2925"/>
              </a:lnSpc>
              <a:spcBef>
                <a:spcPts val="50"/>
              </a:spcBef>
              <a:spcAft>
                <a:spcPts val="0"/>
              </a:spcAft>
            </a:pPr>
            <a:r>
              <a:rPr sz="2500" dirty="0">
                <a:solidFill>
                  <a:srgbClr val="FFFFFF"/>
                </a:solidFill>
                <a:latin typeface="RSGVTS+TeXGyreTermes-Regular" panose="00000500000000000000"/>
                <a:cs typeface="RSGVTS+TeXGyreTermes-Regular" panose="00000500000000000000"/>
              </a:rPr>
              <a:t>tạo dựng được mối quan hệ với khách</a:t>
            </a:r>
          </a:p>
          <a:p>
            <a:pPr marL="0" marR="0">
              <a:lnSpc>
                <a:spcPts val="2925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FFFFFF"/>
                </a:solidFill>
                <a:latin typeface="RSGVTS+TeXGyreTermes-Regular" panose="00000500000000000000"/>
                <a:cs typeface="RSGVTS+TeXGyreTermes-Regular" panose="00000500000000000000"/>
              </a:rPr>
              <a:t>hàng thông qua việc giới thiệu những</a:t>
            </a:r>
          </a:p>
          <a:p>
            <a:pPr marL="0" marR="0">
              <a:lnSpc>
                <a:spcPts val="2925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FFFFFF"/>
                </a:solidFill>
                <a:latin typeface="RSGVTS+TeXGyreTermes-Regular" panose="00000500000000000000"/>
                <a:cs typeface="RSGVTS+TeXGyreTermes-Regular" panose="00000500000000000000"/>
              </a:rPr>
              <a:t>sản phẩm, dịch vụ nhằm đem lại giá trị</a:t>
            </a:r>
          </a:p>
          <a:p>
            <a:pPr marL="0" marR="0">
              <a:lnSpc>
                <a:spcPts val="2925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FFFFFF"/>
                </a:solidFill>
                <a:latin typeface="RSGVTS+TeXGyreTermes-Regular" panose="00000500000000000000"/>
                <a:cs typeface="RSGVTS+TeXGyreTermes-Regular" panose="00000500000000000000"/>
              </a:rPr>
              <a:t>nhất định cho doanh nghiệp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56895" y="1319490"/>
            <a:ext cx="12134940" cy="752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5"/>
              </a:lnSpc>
              <a:spcBef>
                <a:spcPts val="0"/>
              </a:spcBef>
              <a:spcAft>
                <a:spcPts val="0"/>
              </a:spcAft>
            </a:pPr>
            <a:r>
              <a:rPr sz="4000" b="1" i="1" dirty="0">
                <a:solidFill>
                  <a:srgbClr val="072E9F"/>
                </a:solidFill>
                <a:latin typeface="JMFTVC+TeXGyreTermes-BoldItalic" panose="00000800000000000000"/>
                <a:cs typeface="JMFTVC+TeXGyreTermes-BoldItalic" panose="00000800000000000000"/>
              </a:rPr>
              <a:t>Hình ảnh tiếp thị trong đời sống hằng ngày của chúng 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08513" y="8657720"/>
            <a:ext cx="1369693" cy="593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75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72E9F"/>
                </a:solidFill>
                <a:latin typeface="DAFVCH+TeXGyreTermes-Bold" panose="00000800000000000000"/>
                <a:cs typeface="DAFVCH+TeXGyreTermes-Bold" panose="00000800000000000000"/>
              </a:rPr>
              <a:t>Báo chí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94414" y="8662465"/>
            <a:ext cx="3190066" cy="575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sz="2900" b="1" dirty="0">
                <a:solidFill>
                  <a:srgbClr val="072E9F"/>
                </a:solidFill>
                <a:latin typeface="DAFVCH+TeXGyreTermes-Bold" panose="00000800000000000000"/>
                <a:cs typeface="DAFVCH+TeXGyreTermes-Bold" panose="00000800000000000000"/>
              </a:rPr>
              <a:t>Quảng cáo trên tivi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475231" y="8657720"/>
            <a:ext cx="2184652" cy="593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75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72E9F"/>
                </a:solidFill>
                <a:latin typeface="DAFVCH+TeXGyreTermes-Bold" panose="00000800000000000000"/>
                <a:cs typeface="DAFVCH+TeXGyreTermes-Bold" panose="00000800000000000000"/>
              </a:rPr>
              <a:t>Mạng xã hội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28700" y="352078"/>
            <a:ext cx="4470997" cy="752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5"/>
              </a:lnSpc>
              <a:spcBef>
                <a:spcPts val="0"/>
              </a:spcBef>
              <a:spcAft>
                <a:spcPts val="0"/>
              </a:spcAft>
            </a:pPr>
            <a:r>
              <a:rPr sz="4000" b="1" i="1" dirty="0">
                <a:solidFill>
                  <a:srgbClr val="072E9F"/>
                </a:solidFill>
                <a:latin typeface="MQWPWB+TeXGyreTermes-BoldItalic" panose="00000800000000000000"/>
                <a:cs typeface="MQWPWB+TeXGyreTermes-BoldItalic" panose="00000800000000000000"/>
              </a:rPr>
              <a:t>Quy trình marketing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48363" y="1916927"/>
            <a:ext cx="5476993" cy="5012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45"/>
              </a:lnSpc>
              <a:spcBef>
                <a:spcPts val="0"/>
              </a:spcBef>
              <a:spcAft>
                <a:spcPts val="0"/>
              </a:spcAft>
            </a:pPr>
            <a:r>
              <a:rPr sz="2500" b="1" dirty="0">
                <a:solidFill>
                  <a:srgbClr val="072E9F"/>
                </a:solidFill>
                <a:latin typeface="EUOFLF+TeXGyreTermes-Bold" panose="00000800000000000000"/>
                <a:cs typeface="EUOFLF+TeXGyreTermes-Bold" panose="00000800000000000000"/>
              </a:rPr>
              <a:t>Thấu hiểu thị trường và nhu cầu, mong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15623" y="2355077"/>
            <a:ext cx="3142468" cy="5012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45"/>
              </a:lnSpc>
              <a:spcBef>
                <a:spcPts val="0"/>
              </a:spcBef>
              <a:spcAft>
                <a:spcPts val="0"/>
              </a:spcAft>
            </a:pPr>
            <a:r>
              <a:rPr sz="2500" b="1" dirty="0">
                <a:solidFill>
                  <a:srgbClr val="072E9F"/>
                </a:solidFill>
                <a:latin typeface="EUOFLF+TeXGyreTermes-Bold" panose="00000800000000000000"/>
                <a:cs typeface="EUOFLF+TeXGyreTermes-Bold" panose="00000800000000000000"/>
              </a:rPr>
              <a:t>muốn của khách hàng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04608" y="3904078"/>
            <a:ext cx="5564454" cy="10145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40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72E9F"/>
                </a:solidFill>
                <a:latin typeface="EUOFLF+TeXGyreTermes-Bold" panose="00000800000000000000"/>
                <a:cs typeface="EUOFLF+TeXGyreTermes-Bold" panose="00000800000000000000"/>
              </a:rPr>
              <a:t>Thiết ké chiến lược marketing hướng</a:t>
            </a:r>
          </a:p>
          <a:p>
            <a:pPr marL="1058545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72E9F"/>
                </a:solidFill>
                <a:latin typeface="EUOFLF+TeXGyreTermes-Bold" panose="00000800000000000000"/>
                <a:cs typeface="EUOFLF+TeXGyreTermes-Bold" panose="00000800000000000000"/>
              </a:rPr>
              <a:t>đến giá trị khách hàng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71258" y="5975777"/>
            <a:ext cx="5831116" cy="10145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40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72E9F"/>
                </a:solidFill>
                <a:latin typeface="EUOFLF+TeXGyreTermes-Bold" panose="00000800000000000000"/>
                <a:cs typeface="EUOFLF+TeXGyreTermes-Bold" panose="00000800000000000000"/>
              </a:rPr>
              <a:t>Xây dựng chương trình marketing tích</a:t>
            </a:r>
          </a:p>
          <a:p>
            <a:pPr marL="770255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72E9F"/>
                </a:solidFill>
                <a:latin typeface="EUOFLF+TeXGyreTermes-Bold" panose="00000800000000000000"/>
                <a:cs typeface="EUOFLF+TeXGyreTermes-Bold" panose="00000800000000000000"/>
              </a:rPr>
              <a:t>hợp đem lại giá trị vượt trội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21537" y="7834107"/>
            <a:ext cx="6130679" cy="1490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40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72E9F"/>
                </a:solidFill>
                <a:latin typeface="EUOFLF+TeXGyreTermes-Bold" panose="00000800000000000000"/>
                <a:cs typeface="EUOFLF+TeXGyreTermes-Bold" panose="00000800000000000000"/>
              </a:rPr>
              <a:t>Thu hút khách hàng, xây dựng mối quan</a:t>
            </a:r>
          </a:p>
          <a:p>
            <a:pPr marL="257175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72E9F"/>
                </a:solidFill>
                <a:latin typeface="EUOFLF+TeXGyreTermes-Bold" panose="00000800000000000000"/>
                <a:cs typeface="EUOFLF+TeXGyreTermes-Bold" panose="00000800000000000000"/>
              </a:rPr>
              <a:t>hệ sinh lợi và tạo hứng thú cho khách</a:t>
            </a:r>
          </a:p>
          <a:p>
            <a:pPr marL="2626995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72E9F"/>
                </a:solidFill>
                <a:latin typeface="EUOFLF+TeXGyreTermes-Bold" panose="00000800000000000000"/>
                <a:cs typeface="EUOFLF+TeXGyreTermes-Bold" panose="00000800000000000000"/>
              </a:rPr>
              <a:t>hàng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308785" y="7834107"/>
            <a:ext cx="5682720" cy="1490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40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72E9F"/>
                </a:solidFill>
                <a:latin typeface="EUOFLF+TeXGyreTermes-Bold" panose="00000800000000000000"/>
                <a:cs typeface="EUOFLF+TeXGyreTermes-Bold" panose="00000800000000000000"/>
              </a:rPr>
              <a:t>Thu nhận giá trị từ khách hàng nhằm</a:t>
            </a:r>
          </a:p>
          <a:p>
            <a:pPr marL="13716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72E9F"/>
                </a:solidFill>
                <a:latin typeface="EUOFLF+TeXGyreTermes-Bold" panose="00000800000000000000"/>
                <a:cs typeface="EUOFLF+TeXGyreTermes-Bold" panose="00000800000000000000"/>
              </a:rPr>
              <a:t>tạo ra lợi nhuận và tổng giá trị vòng</a:t>
            </a:r>
          </a:p>
          <a:p>
            <a:pPr marL="164084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72E9F"/>
                </a:solidFill>
                <a:latin typeface="EUOFLF+TeXGyreTermes-Bold" panose="00000800000000000000"/>
                <a:cs typeface="EUOFLF+TeXGyreTermes-Bold" panose="00000800000000000000"/>
              </a:rPr>
              <a:t>đời khách hàng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775689" y="864842"/>
            <a:ext cx="3441856" cy="1250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675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rgbClr val="072E9F"/>
                </a:solidFill>
                <a:latin typeface="REWFEM+TeXGyreTermes-Regular" panose="00000500000000000000"/>
                <a:cs typeface="REWFEM+TeXGyreTermes-Regular" panose="00000500000000000000"/>
              </a:rPr>
              <a:t>Sự trao đổi và mối</a:t>
            </a:r>
          </a:p>
          <a:p>
            <a:pPr marL="947420" marR="0">
              <a:lnSpc>
                <a:spcPts val="4675"/>
              </a:lnSpc>
              <a:spcBef>
                <a:spcPts val="200"/>
              </a:spcBef>
              <a:spcAft>
                <a:spcPts val="0"/>
              </a:spcAft>
            </a:pPr>
            <a:r>
              <a:rPr sz="3500" dirty="0">
                <a:solidFill>
                  <a:srgbClr val="072E9F"/>
                </a:solidFill>
                <a:latin typeface="REWFEM+TeXGyreTermes-Regular" panose="00000500000000000000"/>
                <a:cs typeface="REWFEM+TeXGyreTermes-Regular" panose="00000500000000000000"/>
              </a:rPr>
              <a:t>quan hệ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7659" y="1018839"/>
            <a:ext cx="4003586" cy="1250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675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rgbClr val="072E9F"/>
                </a:solidFill>
                <a:latin typeface="REWFEM+TeXGyreTermes-Regular" panose="00000500000000000000"/>
                <a:cs typeface="REWFEM+TeXGyreTermes-Regular" panose="00000500000000000000"/>
              </a:rPr>
              <a:t>Nhu cầu, mong muốn</a:t>
            </a:r>
          </a:p>
          <a:p>
            <a:pPr marL="1036955" marR="0">
              <a:lnSpc>
                <a:spcPts val="4675"/>
              </a:lnSpc>
              <a:spcBef>
                <a:spcPts val="200"/>
              </a:spcBef>
              <a:spcAft>
                <a:spcPts val="0"/>
              </a:spcAft>
            </a:pPr>
            <a:r>
              <a:rPr sz="3500" dirty="0">
                <a:solidFill>
                  <a:srgbClr val="072E9F"/>
                </a:solidFill>
                <a:latin typeface="REWFEM+TeXGyreTermes-Regular" panose="00000500000000000000"/>
                <a:cs typeface="REWFEM+TeXGyreTermes-Regular" panose="00000500000000000000"/>
              </a:rPr>
              <a:t>và đòi hỏi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89331" y="4130429"/>
            <a:ext cx="5188730" cy="1361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5"/>
              </a:lnSpc>
              <a:spcBef>
                <a:spcPts val="0"/>
              </a:spcBef>
              <a:spcAft>
                <a:spcPts val="0"/>
              </a:spcAft>
            </a:pPr>
            <a:r>
              <a:rPr sz="4000" b="1" i="1" dirty="0">
                <a:solidFill>
                  <a:srgbClr val="072E9F"/>
                </a:solidFill>
                <a:latin typeface="MQWPWB+TeXGyreTermes-BoldItalic" panose="00000800000000000000"/>
                <a:cs typeface="MQWPWB+TeXGyreTermes-BoldItalic" panose="00000800000000000000"/>
              </a:rPr>
              <a:t>Thấu hiểu thị trường và</a:t>
            </a:r>
          </a:p>
          <a:p>
            <a:pPr marL="273685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i="1" dirty="0">
                <a:solidFill>
                  <a:srgbClr val="072E9F"/>
                </a:solidFill>
                <a:latin typeface="MQWPWB+TeXGyreTermes-BoldItalic" panose="00000800000000000000"/>
                <a:cs typeface="MQWPWB+TeXGyreTermes-BoldItalic" panose="00000800000000000000"/>
              </a:rPr>
              <a:t>nhu cầu khách hàng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935332" y="4484798"/>
            <a:ext cx="3898264" cy="6318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675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rgbClr val="072E9F"/>
                </a:solidFill>
                <a:latin typeface="REWFEM+TeXGyreTermes-Regular" panose="00000500000000000000"/>
                <a:cs typeface="REWFEM+TeXGyreTermes-Regular" panose="00000500000000000000"/>
              </a:rPr>
              <a:t>Giá trị và sự hài lòng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1917" y="6850888"/>
            <a:ext cx="4768389" cy="1870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1990" marR="0">
              <a:lnSpc>
                <a:spcPts val="4675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rgbClr val="072E9F"/>
                </a:solidFill>
                <a:latin typeface="REWFEM+TeXGyreTermes-Regular" panose="00000500000000000000"/>
                <a:cs typeface="REWFEM+TeXGyreTermes-Regular" panose="00000500000000000000"/>
              </a:rPr>
              <a:t>Đề xuất thị trường</a:t>
            </a:r>
          </a:p>
          <a:p>
            <a:pPr marL="0" marR="0">
              <a:lnSpc>
                <a:spcPts val="4675"/>
              </a:lnSpc>
              <a:spcBef>
                <a:spcPts val="200"/>
              </a:spcBef>
              <a:spcAft>
                <a:spcPts val="0"/>
              </a:spcAft>
            </a:pPr>
            <a:r>
              <a:rPr sz="3500" dirty="0">
                <a:solidFill>
                  <a:srgbClr val="072E9F"/>
                </a:solidFill>
                <a:latin typeface="REWFEM+TeXGyreTermes-Regular" panose="00000500000000000000"/>
                <a:cs typeface="REWFEM+TeXGyreTermes-Regular" panose="00000500000000000000"/>
              </a:rPr>
              <a:t>(sản phẩm, dịch vụ và trải</a:t>
            </a:r>
          </a:p>
          <a:p>
            <a:pPr marL="1567180" marR="0">
              <a:lnSpc>
                <a:spcPts val="4675"/>
              </a:lnSpc>
              <a:spcBef>
                <a:spcPts val="150"/>
              </a:spcBef>
              <a:spcAft>
                <a:spcPts val="0"/>
              </a:spcAft>
            </a:pPr>
            <a:r>
              <a:rPr sz="3500" dirty="0">
                <a:solidFill>
                  <a:srgbClr val="072E9F"/>
                </a:solidFill>
                <a:latin typeface="REWFEM+TeXGyreTermes-Regular" panose="00000500000000000000"/>
                <a:cs typeface="REWFEM+TeXGyreTermes-Regular" panose="00000500000000000000"/>
              </a:rPr>
              <a:t>nghiệm)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547106" y="8406928"/>
            <a:ext cx="2817928" cy="6318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675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rgbClr val="072E9F"/>
                </a:solidFill>
                <a:latin typeface="REWFEM+TeXGyreTermes-Regular" panose="00000500000000000000"/>
                <a:cs typeface="REWFEM+TeXGyreTermes-Regular" panose="00000500000000000000"/>
              </a:rPr>
              <a:t>Thương trường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28700" y="643278"/>
            <a:ext cx="10454643" cy="752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5"/>
              </a:lnSpc>
              <a:spcBef>
                <a:spcPts val="0"/>
              </a:spcBef>
              <a:spcAft>
                <a:spcPts val="0"/>
              </a:spcAft>
            </a:pPr>
            <a:r>
              <a:rPr sz="4000" b="1" i="1" dirty="0">
                <a:solidFill>
                  <a:srgbClr val="072E9F"/>
                </a:solidFill>
                <a:latin typeface="MQWPWB+TeXGyreTermes-BoldItalic" panose="00000800000000000000"/>
                <a:cs typeface="MQWPWB+TeXGyreTermes-BoldItalic" panose="00000800000000000000"/>
              </a:rPr>
              <a:t>Nhu cầu, mong muốn và đòi hỏi của khách hàng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12913" y="3655446"/>
            <a:ext cx="1654451" cy="649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15"/>
              </a:lnSpc>
              <a:spcBef>
                <a:spcPts val="0"/>
              </a:spcBef>
              <a:spcAft>
                <a:spcPts val="0"/>
              </a:spcAft>
            </a:pPr>
            <a:r>
              <a:rPr sz="3300" b="1" dirty="0">
                <a:solidFill>
                  <a:srgbClr val="072E9F"/>
                </a:solidFill>
                <a:latin typeface="EUOFLF+TeXGyreTermes-Bold" panose="00000800000000000000"/>
                <a:cs typeface="EUOFLF+TeXGyreTermes-Bold" panose="00000800000000000000"/>
              </a:rPr>
              <a:t>Nhu cầu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29838" y="3753155"/>
            <a:ext cx="2376141" cy="649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15"/>
              </a:lnSpc>
              <a:spcBef>
                <a:spcPts val="0"/>
              </a:spcBef>
              <a:spcAft>
                <a:spcPts val="0"/>
              </a:spcAft>
            </a:pPr>
            <a:r>
              <a:rPr sz="3300" b="1" dirty="0">
                <a:solidFill>
                  <a:srgbClr val="072E9F"/>
                </a:solidFill>
                <a:latin typeface="EUOFLF+TeXGyreTermes-Bold" panose="00000800000000000000"/>
                <a:cs typeface="EUOFLF+TeXGyreTermes-Bold" panose="00000800000000000000"/>
              </a:rPr>
              <a:t>Mong Muốn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81760" y="6434625"/>
            <a:ext cx="4331954" cy="13385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4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REWFEM+TeXGyreTermes-Regular" panose="00000500000000000000"/>
                <a:cs typeface="REWFEM+TeXGyreTermes-Regular" panose="00000500000000000000"/>
              </a:rPr>
              <a:t>Nhu cầu của con người là cảm</a:t>
            </a:r>
          </a:p>
          <a:p>
            <a:pPr marL="0" marR="0">
              <a:lnSpc>
                <a:spcPts val="3340"/>
              </a:lnSpc>
              <a:spcBef>
                <a:spcPts val="16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REWFEM+TeXGyreTermes-Regular" panose="00000500000000000000"/>
                <a:cs typeface="REWFEM+TeXGyreTermes-Regular" panose="00000500000000000000"/>
              </a:rPr>
              <a:t>giác thiếu hụt cái gì đó, gồm nhu</a:t>
            </a:r>
          </a:p>
          <a:p>
            <a:pPr marL="0" marR="0">
              <a:lnSpc>
                <a:spcPts val="3340"/>
              </a:lnSpc>
              <a:spcBef>
                <a:spcPts val="11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REWFEM+TeXGyreTermes-Regular" panose="00000500000000000000"/>
                <a:cs typeface="REWFEM+TeXGyreTermes-Regular" panose="00000500000000000000"/>
              </a:rPr>
              <a:t>cầu vật chất và nhu cầu xã hội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000344" y="6848837"/>
            <a:ext cx="3612605" cy="2214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4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REWFEM+TeXGyreTermes-Regular" panose="00000500000000000000"/>
                <a:cs typeface="REWFEM+TeXGyreTermes-Regular" panose="00000500000000000000"/>
              </a:rPr>
              <a:t>Dựa vào mong muốn và</a:t>
            </a:r>
          </a:p>
          <a:p>
            <a:pPr marL="0" marR="0">
              <a:lnSpc>
                <a:spcPts val="3340"/>
              </a:lnSpc>
              <a:spcBef>
                <a:spcPts val="16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REWFEM+TeXGyreTermes-Regular" panose="00000500000000000000"/>
                <a:cs typeface="REWFEM+TeXGyreTermes-Regular" panose="00000500000000000000"/>
              </a:rPr>
              <a:t>nguồn lực, con người đòi</a:t>
            </a:r>
          </a:p>
          <a:p>
            <a:pPr marL="0" marR="0">
              <a:lnSpc>
                <a:spcPts val="3340"/>
              </a:lnSpc>
              <a:spcBef>
                <a:spcPts val="11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REWFEM+TeXGyreTermes-Regular" panose="00000500000000000000"/>
                <a:cs typeface="REWFEM+TeXGyreTermes-Regular" panose="00000500000000000000"/>
              </a:rPr>
              <a:t>hỏi các sản phẩm, dịch vụ</a:t>
            </a:r>
          </a:p>
          <a:p>
            <a:pPr marL="0" marR="0">
              <a:lnSpc>
                <a:spcPts val="3340"/>
              </a:lnSpc>
              <a:spcBef>
                <a:spcPts val="16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REWFEM+TeXGyreTermes-Regular" panose="00000500000000000000"/>
                <a:cs typeface="REWFEM+TeXGyreTermes-Regular" panose="00000500000000000000"/>
              </a:rPr>
              <a:t>và trải nghiệm tạo ra sự hài</a:t>
            </a:r>
          </a:p>
          <a:p>
            <a:pPr marL="0" marR="0">
              <a:lnSpc>
                <a:spcPts val="3340"/>
              </a:lnSpc>
              <a:spcBef>
                <a:spcPts val="11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REWFEM+TeXGyreTermes-Regular" panose="00000500000000000000"/>
                <a:cs typeface="REWFEM+TeXGyreTermes-Regular" panose="00000500000000000000"/>
              </a:rPr>
              <a:t>lòng cho chính bản thân họ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220203" y="7646458"/>
            <a:ext cx="3837366" cy="13385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4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REWFEM+TeXGyreTermes-Regular" panose="00000500000000000000"/>
                <a:cs typeface="REWFEM+TeXGyreTermes-Regular" panose="00000500000000000000"/>
              </a:rPr>
              <a:t>Hình thức nhu cầu được hình</a:t>
            </a:r>
          </a:p>
          <a:p>
            <a:pPr marL="0" marR="0">
              <a:lnSpc>
                <a:spcPts val="3340"/>
              </a:lnSpc>
              <a:spcBef>
                <a:spcPts val="16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REWFEM+TeXGyreTermes-Regular" panose="00000500000000000000"/>
                <a:cs typeface="REWFEM+TeXGyreTermes-Regular" panose="00000500000000000000"/>
              </a:rPr>
              <a:t>thành bởi văn hóa và tính</a:t>
            </a:r>
          </a:p>
          <a:p>
            <a:pPr marL="0" marR="0">
              <a:lnSpc>
                <a:spcPts val="3340"/>
              </a:lnSpc>
              <a:spcBef>
                <a:spcPts val="11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REWFEM+TeXGyreTermes-Regular" panose="00000500000000000000"/>
                <a:cs typeface="REWFEM+TeXGyreTermes-Regular" panose="00000500000000000000"/>
              </a:rPr>
              <a:t>cách cá nhân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81760" y="8271931"/>
            <a:ext cx="3970060" cy="13385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4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REWFEM+TeXGyreTermes-Regular" panose="00000500000000000000"/>
                <a:cs typeface="REWFEM+TeXGyreTermes-Regular" panose="00000500000000000000"/>
              </a:rPr>
              <a:t>Là thứ tồn tại trong tất cả</a:t>
            </a:r>
          </a:p>
          <a:p>
            <a:pPr marL="0" marR="0">
              <a:lnSpc>
                <a:spcPts val="3340"/>
              </a:lnSpc>
              <a:spcBef>
                <a:spcPts val="16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REWFEM+TeXGyreTermes-Regular" panose="00000500000000000000"/>
                <a:cs typeface="REWFEM+TeXGyreTermes-Regular" panose="00000500000000000000"/>
              </a:rPr>
              <a:t>chúng ta và nó là một phần cơ</a:t>
            </a:r>
          </a:p>
          <a:p>
            <a:pPr marL="0" marR="0">
              <a:lnSpc>
                <a:spcPts val="3340"/>
              </a:lnSpc>
              <a:spcBef>
                <a:spcPts val="11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REWFEM+TeXGyreTermes-Regular" panose="00000500000000000000"/>
                <a:cs typeface="REWFEM+TeXGyreTermes-Regular" panose="00000500000000000000"/>
              </a:rPr>
              <a:t>bản của bản chất con người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4001" y="690215"/>
            <a:ext cx="11355243" cy="752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5"/>
              </a:lnSpc>
              <a:spcBef>
                <a:spcPts val="0"/>
              </a:spcBef>
              <a:spcAft>
                <a:spcPts val="0"/>
              </a:spcAft>
            </a:pPr>
            <a:r>
              <a:rPr sz="4000" b="1" i="1" dirty="0">
                <a:solidFill>
                  <a:srgbClr val="072E9F"/>
                </a:solidFill>
                <a:latin typeface="MQWPWB+TeXGyreTermes-BoldItalic" panose="00000800000000000000"/>
                <a:cs typeface="MQWPWB+TeXGyreTermes-BoldItalic" panose="00000800000000000000"/>
              </a:rPr>
              <a:t>Đề xuất thị trường (sản phẩm, dịch vụ và trải nghiệm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93652" y="1634603"/>
            <a:ext cx="13121187" cy="900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4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REWFEM+TeXGyreTermes-Regular" panose="00000500000000000000"/>
                <a:cs typeface="REWFEM+TeXGyreTermes-Regular" panose="00000500000000000000"/>
              </a:rPr>
              <a:t>Nhu cầu và mong muốn của người tiêu dùng được đáp ứng thông qua các đề xuất thị trường, bao gồm:</a:t>
            </a:r>
          </a:p>
          <a:p>
            <a:pPr marL="0" marR="0">
              <a:lnSpc>
                <a:spcPts val="3340"/>
              </a:lnSpc>
              <a:spcBef>
                <a:spcPts val="16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REWFEM+TeXGyreTermes-Regular" panose="00000500000000000000"/>
                <a:cs typeface="REWFEM+TeXGyreTermes-Regular" panose="00000500000000000000"/>
              </a:rPr>
              <a:t>sản phẩm, dịch vụ, trải nghiệm được đưa ra thị trường để đáp ứng nhu cầu hoặc mong muốn nhất định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81683" y="2743814"/>
            <a:ext cx="14598918" cy="900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4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REWFEM+TeXGyreTermes-Regular" panose="00000500000000000000"/>
                <a:cs typeface="REWFEM+TeXGyreTermes-Regular" panose="00000500000000000000"/>
              </a:rPr>
              <a:t>Các đề xuất thông tin không giới hạn đối với sản phẩm vật lý hay sản phẩm hữu hình, cũng có thể bao gồm các cá</a:t>
            </a:r>
          </a:p>
          <a:p>
            <a:pPr marL="0" marR="0">
              <a:lnSpc>
                <a:spcPts val="3340"/>
              </a:lnSpc>
              <a:spcBef>
                <a:spcPts val="16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REWFEM+TeXGyreTermes-Regular" panose="00000500000000000000"/>
                <a:cs typeface="REWFEM+TeXGyreTermes-Regular" panose="00000500000000000000"/>
              </a:rPr>
              <a:t>nhân, địa điểm, tổ chức, thông tin và ý tưởng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81683" y="3853023"/>
            <a:ext cx="14690024" cy="13385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4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REWFEM+TeXGyreTermes-Regular" panose="00000500000000000000"/>
                <a:cs typeface="REWFEM+TeXGyreTermes-Regular" panose="00000500000000000000"/>
              </a:rPr>
              <a:t>Nhiều người bán hàng đã mắc sai lầm khi chú trọng tới các sản phẩm cụ thể mà họ đề xuất để đáp ứng các nhu cầu</a:t>
            </a:r>
          </a:p>
          <a:p>
            <a:pPr marL="0" marR="0">
              <a:lnSpc>
                <a:spcPts val="3340"/>
              </a:lnSpc>
              <a:spcBef>
                <a:spcPts val="16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REWFEM+TeXGyreTermes-Regular" panose="00000500000000000000"/>
                <a:cs typeface="REWFEM+TeXGyreTermes-Regular" panose="00000500000000000000"/>
              </a:rPr>
              <a:t>và mong muốn của nhà tiêu dùng hơn là các lợi ích và trải nghiệm mà sản phẩm mang lại. Điều này gọi là chứng</a:t>
            </a:r>
          </a:p>
          <a:p>
            <a:pPr marL="0" marR="0">
              <a:lnSpc>
                <a:spcPts val="3340"/>
              </a:lnSpc>
              <a:spcBef>
                <a:spcPts val="110"/>
              </a:spcBef>
              <a:spcAft>
                <a:spcPts val="0"/>
              </a:spcAft>
            </a:pPr>
            <a:r>
              <a:rPr sz="2500" dirty="0">
                <a:solidFill>
                  <a:srgbClr val="072E9F"/>
                </a:solidFill>
                <a:latin typeface="REWFEM+TeXGyreTermes-Regular" panose="00000500000000000000"/>
                <a:cs typeface="REWFEM+TeXGyreTermes-Regular" panose="00000500000000000000"/>
              </a:rPr>
              <a:t>thiện cẩn trong tiếp thị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1494</Words>
  <Application>Microsoft Office PowerPoint</Application>
  <PresentationFormat>Custom</PresentationFormat>
  <Paragraphs>214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4" baseType="lpstr">
      <vt:lpstr>TUIEVM+TeXGyreTermes-Bold</vt:lpstr>
      <vt:lpstr>UAFMFN+TeXGyreTermes-Regular</vt:lpstr>
      <vt:lpstr>LOFMRR+TeXGyreTermes-BoldItalic</vt:lpstr>
      <vt:lpstr>BTBQJS+TeXGyreTermes-BoldItalic</vt:lpstr>
      <vt:lpstr>RSGVTS+TeXGyreTermes-Regular</vt:lpstr>
      <vt:lpstr>SBDWNP+TeXGyreTermes-Regular</vt:lpstr>
      <vt:lpstr>EUOFLF+TeXGyreTermes-Bold</vt:lpstr>
      <vt:lpstr>Calibri</vt:lpstr>
      <vt:lpstr>DAFVCH+TeXGyreTermes-Bold</vt:lpstr>
      <vt:lpstr>REWFEM+TeXGyreTermes-Regular</vt:lpstr>
      <vt:lpstr>PVFNCM+TeXGyreTermes-Regular</vt:lpstr>
      <vt:lpstr>EPMAWU+TeXGyreTermes-Bold</vt:lpstr>
      <vt:lpstr>IQOMGK+TeXGyreTermes-Bold</vt:lpstr>
      <vt:lpstr>KWEWAL+TeXGyreTermes-Italic</vt:lpstr>
      <vt:lpstr>MQWPWB+TeXGyreTermes-BoldItalic</vt:lpstr>
      <vt:lpstr>GQLKPO+TeXGyreTermes-BoldItalic</vt:lpstr>
      <vt:lpstr>JMFTVC+TeXGyreTermes-BoldItalic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Admin</cp:lastModifiedBy>
  <cp:revision>3</cp:revision>
  <dcterms:created xsi:type="dcterms:W3CDTF">2023-05-27T23:53:00Z</dcterms:created>
  <dcterms:modified xsi:type="dcterms:W3CDTF">2025-08-20T04:56:01Z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41F677774B2C48F6B2DEC62C36D369D4</vt:lpwstr>
  </property>
  <property fmtid="{D5CDD505-2E9C-101B-9397-08002B2CF9AE}" pid="3" name="KSOProductBuildVer">
    <vt:lpwstr>1033-11.2.0.11537</vt:lpwstr>
  </property>
</Properties>
</file>